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Crimson Pro Medium"/>
      <p:regular r:id="rId29"/>
      <p:bold r:id="rId30"/>
      <p:italic r:id="rId31"/>
      <p:boldItalic r:id="rId32"/>
    </p:embeddedFont>
    <p:embeddedFont>
      <p:font typeface="Heebo"/>
      <p:regular r:id="rId33"/>
      <p:bold r:id="rId34"/>
    </p:embeddedFont>
    <p:embeddedFont>
      <p:font typeface="Crimson Pro Light"/>
      <p:regular r:id="rId35"/>
      <p:bold r:id="rId36"/>
      <p:italic r:id="rId37"/>
      <p:boldItalic r:id="rId38"/>
    </p:embeddedFont>
    <p:embeddedFont>
      <p:font typeface="Crimson Pro"/>
      <p:regular r:id="rId39"/>
      <p:bold r:id="rId40"/>
      <p:italic r:id="rId41"/>
      <p:boldItalic r:id="rId42"/>
    </p:embeddedFont>
    <p:embeddedFont>
      <p:font typeface="Crimson Pro SemiBold"/>
      <p:regular r:id="rId43"/>
      <p:bold r:id="rId44"/>
      <p:italic r:id="rId45"/>
      <p:boldItalic r:id="rId46"/>
    </p:embeddedFont>
    <p:embeddedFont>
      <p:font typeface="Crimson Pro ExtraBold"/>
      <p:bold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rimsonPro-bold.fntdata"/><Relationship Id="rId20" Type="http://schemas.openxmlformats.org/officeDocument/2006/relationships/slide" Target="slides/slide14.xml"/><Relationship Id="rId42" Type="http://schemas.openxmlformats.org/officeDocument/2006/relationships/font" Target="fonts/CrimsonPro-boldItalic.fntdata"/><Relationship Id="rId41" Type="http://schemas.openxmlformats.org/officeDocument/2006/relationships/font" Target="fonts/CrimsonPro-italic.fntdata"/><Relationship Id="rId22" Type="http://schemas.openxmlformats.org/officeDocument/2006/relationships/slide" Target="slides/slide16.xml"/><Relationship Id="rId44" Type="http://schemas.openxmlformats.org/officeDocument/2006/relationships/font" Target="fonts/CrimsonProSemiBold-bold.fntdata"/><Relationship Id="rId21" Type="http://schemas.openxmlformats.org/officeDocument/2006/relationships/slide" Target="slides/slide15.xml"/><Relationship Id="rId43" Type="http://schemas.openxmlformats.org/officeDocument/2006/relationships/font" Target="fonts/CrimsonProSemiBold-regular.fntdata"/><Relationship Id="rId24" Type="http://schemas.openxmlformats.org/officeDocument/2006/relationships/slide" Target="slides/slide18.xml"/><Relationship Id="rId46" Type="http://schemas.openxmlformats.org/officeDocument/2006/relationships/font" Target="fonts/CrimsonProSemiBold-boldItalic.fntdata"/><Relationship Id="rId23" Type="http://schemas.openxmlformats.org/officeDocument/2006/relationships/slide" Target="slides/slide17.xml"/><Relationship Id="rId45" Type="http://schemas.openxmlformats.org/officeDocument/2006/relationships/font" Target="fonts/CrimsonPro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CrimsonProExtraBold-boldItalic.fntdata"/><Relationship Id="rId25" Type="http://schemas.openxmlformats.org/officeDocument/2006/relationships/slide" Target="slides/slide19.xml"/><Relationship Id="rId47" Type="http://schemas.openxmlformats.org/officeDocument/2006/relationships/font" Target="fonts/CrimsonProExtraBold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rimsonPro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rimsonProMedium-italic.fntdata"/><Relationship Id="rId30" Type="http://schemas.openxmlformats.org/officeDocument/2006/relationships/font" Target="fonts/CrimsonProMedium-bold.fntdata"/><Relationship Id="rId11" Type="http://schemas.openxmlformats.org/officeDocument/2006/relationships/slide" Target="slides/slide5.xml"/><Relationship Id="rId33" Type="http://schemas.openxmlformats.org/officeDocument/2006/relationships/font" Target="fonts/Heebo-regular.fntdata"/><Relationship Id="rId10" Type="http://schemas.openxmlformats.org/officeDocument/2006/relationships/slide" Target="slides/slide4.xml"/><Relationship Id="rId32" Type="http://schemas.openxmlformats.org/officeDocument/2006/relationships/font" Target="fonts/CrimsonPro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CrimsonProLight-regular.fntdata"/><Relationship Id="rId12" Type="http://schemas.openxmlformats.org/officeDocument/2006/relationships/slide" Target="slides/slide6.xml"/><Relationship Id="rId34" Type="http://schemas.openxmlformats.org/officeDocument/2006/relationships/font" Target="fonts/Heebo-bold.fntdata"/><Relationship Id="rId15" Type="http://schemas.openxmlformats.org/officeDocument/2006/relationships/slide" Target="slides/slide9.xml"/><Relationship Id="rId37" Type="http://schemas.openxmlformats.org/officeDocument/2006/relationships/font" Target="fonts/CrimsonProLight-italic.fntdata"/><Relationship Id="rId14" Type="http://schemas.openxmlformats.org/officeDocument/2006/relationships/slide" Target="slides/slide8.xml"/><Relationship Id="rId36" Type="http://schemas.openxmlformats.org/officeDocument/2006/relationships/font" Target="fonts/CrimsonProLight-bold.fntdata"/><Relationship Id="rId17" Type="http://schemas.openxmlformats.org/officeDocument/2006/relationships/slide" Target="slides/slide11.xml"/><Relationship Id="rId39" Type="http://schemas.openxmlformats.org/officeDocument/2006/relationships/font" Target="fonts/CrimsonPro-regular.fntdata"/><Relationship Id="rId16" Type="http://schemas.openxmlformats.org/officeDocument/2006/relationships/slide" Target="slides/slide10.xml"/><Relationship Id="rId38" Type="http://schemas.openxmlformats.org/officeDocument/2006/relationships/font" Target="fonts/CrimsonPro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0999b3618_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0999b3618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0999b3618_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c0999b3618_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0999b3618_7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c0999b3618_7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0999b3618_7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c0999b3618_7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0999b3618_3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c0999b3618_3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0999b3618_3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c0999b3618_3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0999b3618_3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c0999b3618_3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caa44625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caa44625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aa4462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caa4462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0999b3618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c0999b3618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c0999b3618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c0999b3618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c0999b3618_3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c0999b3618_3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aa446251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caa446251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caa446251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caa446251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0999b3618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0999b3618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b88407cf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cb88407cf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0999b3618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c0999b3618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ba898258e_2_2:notes"/>
          <p:cNvSpPr/>
          <p:nvPr>
            <p:ph idx="2" type="sldImg"/>
          </p:nvPr>
        </p:nvSpPr>
        <p:spPr>
          <a:xfrm>
            <a:off x="0" y="0"/>
            <a:ext cx="2250000" cy="225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3cba898258e_2_2:notes"/>
          <p:cNvSpPr txBox="1"/>
          <p:nvPr>
            <p:ph idx="1" type="body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[Sources]</a:t>
            </a:r>
            <a:b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external visuals used. Slide content reflects project implementation choices.</a:t>
            </a:r>
            <a:b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[/Sources]</a:t>
            </a:r>
            <a:b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37" name="Google Shape;137;g3cba898258e_2_2:notes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0999b3618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c0999b3618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0999b361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c0999b361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0999b3618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0999b3618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203225" y="875925"/>
            <a:ext cx="8801400" cy="9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highlight>
                  <a:srgbClr val="CCD7FF"/>
                </a:highlight>
                <a:latin typeface="Crimson Pro ExtraBold"/>
                <a:ea typeface="Crimson Pro ExtraBold"/>
                <a:cs typeface="Crimson Pro ExtraBold"/>
                <a:sym typeface="Crimson Pro ExtraBold"/>
              </a:rPr>
              <a:t>WrenchIt</a:t>
            </a:r>
            <a:endParaRPr sz="4880">
              <a:highlight>
                <a:srgbClr val="CCD7FF"/>
              </a:highlight>
              <a:latin typeface="Crimson Pro ExtraBold"/>
              <a:ea typeface="Crimson Pro ExtraBold"/>
              <a:cs typeface="Crimson Pro ExtraBold"/>
              <a:sym typeface="Crimson Pro ExtraBold"/>
            </a:endParaRPr>
          </a:p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311700" y="2077300"/>
            <a:ext cx="8520600" cy="12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50">
                <a:solidFill>
                  <a:srgbClr val="152D47"/>
                </a:solidFill>
                <a:latin typeface="Crimson Pro SemiBold"/>
                <a:ea typeface="Crimson Pro SemiBold"/>
                <a:cs typeface="Crimson Pro SemiBold"/>
                <a:sym typeface="Crimson Pro SemiBold"/>
              </a:rPr>
              <a:t>Sprint 6 Implementation</a:t>
            </a:r>
            <a:endParaRPr sz="4450">
              <a:solidFill>
                <a:srgbClr val="152D47"/>
              </a:solidFill>
              <a:latin typeface="Crimson Pro SemiBold"/>
              <a:ea typeface="Crimson Pro SemiBold"/>
              <a:cs typeface="Crimson Pro SemiBold"/>
              <a:sym typeface="Crimson Pro SemiBold"/>
            </a:endParaRPr>
          </a:p>
          <a:p>
            <a:pPr indent="0" lvl="0" marL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ct val="100000"/>
              <a:buFont typeface="Crimson Pro"/>
              <a:buNone/>
            </a:pPr>
            <a:r>
              <a:rPr lang="en" sz="4450">
                <a:solidFill>
                  <a:srgbClr val="152D47"/>
                </a:solidFill>
                <a:latin typeface="Crimson Pro SemiBold"/>
                <a:ea typeface="Crimson Pro SemiBold"/>
                <a:cs typeface="Crimson Pro SemiBold"/>
                <a:sym typeface="Crimson Pro SemiBold"/>
              </a:rPr>
              <a:t>Group 9</a:t>
            </a:r>
            <a:endParaRPr sz="4450">
              <a:solidFill>
                <a:srgbClr val="152D47"/>
              </a:solidFill>
              <a:latin typeface="Crimson Pro SemiBold"/>
              <a:ea typeface="Crimson Pro SemiBold"/>
              <a:cs typeface="Crimson Pro SemiBold"/>
              <a:sym typeface="Crimson Pro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rimson Pro SemiBold"/>
              <a:ea typeface="Crimson Pro SemiBold"/>
              <a:cs typeface="Crimson Pro SemiBold"/>
              <a:sym typeface="Crimson Pro SemiBold"/>
            </a:endParaRPr>
          </a:p>
        </p:txBody>
      </p:sp>
      <p:sp>
        <p:nvSpPr>
          <p:cNvPr id="58" name="Google Shape;58;p15"/>
          <p:cNvSpPr txBox="1"/>
          <p:nvPr/>
        </p:nvSpPr>
        <p:spPr>
          <a:xfrm>
            <a:off x="2196775" y="3482650"/>
            <a:ext cx="492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D0D0D"/>
                </a:solidFill>
                <a:latin typeface="Crimson Pro"/>
                <a:ea typeface="Crimson Pro"/>
                <a:cs typeface="Crimson Pro"/>
                <a:sym typeface="Crimson Pro"/>
              </a:rPr>
              <a:t>By:</a:t>
            </a:r>
            <a:r>
              <a:rPr lang="en"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rPr>
              <a:t> </a:t>
            </a:r>
            <a:r>
              <a:rPr lang="en"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Henrique Custodio, Hossein Khanzadeh, Tyson Ward-Dicks, Frederich Tan, and Hamzah Hafez</a:t>
            </a:r>
            <a:endParaRPr sz="1800">
              <a:solidFill>
                <a:schemeClr val="dk2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234600" y="19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52D47"/>
                </a:solidFill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Review Lifecycle – Database Layer</a:t>
            </a:r>
            <a:endParaRPr>
              <a:solidFill>
                <a:srgbClr val="152D47"/>
              </a:solidFill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311700" y="941375"/>
            <a:ext cx="5612700" cy="3981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Store_review Table (Normalized design)</a:t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Rating </a:t>
            </a: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Constraints</a:t>
            </a: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 (1-5 enforced in DB)</a:t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Unique (store_id, user_id) Review Protection</a:t>
            </a:r>
            <a:b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</a:b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Indexed by Store &amp; User for Fast Retrieval</a:t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  <a:t>Aggregated via Database Views</a:t>
            </a:r>
            <a:endParaRPr sz="1600">
              <a:solidFill>
                <a:schemeClr val="dk1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rimson Pro"/>
              <a:buChar char="-"/>
            </a:pPr>
            <a:r>
              <a:rPr lang="en" sz="1600">
                <a:latin typeface="Crimson Pro"/>
                <a:ea typeface="Crimson Pro"/>
                <a:cs typeface="Crimson Pro"/>
                <a:sym typeface="Crimson Pro"/>
              </a:rPr>
              <a:t>v_store_rating_summary</a:t>
            </a:r>
            <a:endParaRPr sz="1600">
              <a:latin typeface="Crimson Pro"/>
              <a:ea typeface="Crimson Pro"/>
              <a:cs typeface="Crimson Pro"/>
              <a:sym typeface="Crimson Pro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Char char="-"/>
            </a:pPr>
            <a:r>
              <a:rPr lang="en" sz="1600">
                <a:latin typeface="Crimson Pro"/>
                <a:ea typeface="Crimson Pro"/>
                <a:cs typeface="Crimson Pro"/>
                <a:sym typeface="Crimson Pro"/>
              </a:rPr>
              <a:t>v_store_details(Rounded Ratings)</a:t>
            </a:r>
            <a:endParaRPr sz="1600">
              <a:latin typeface="Crimson Pro"/>
              <a:ea typeface="Crimson Pro"/>
              <a:cs typeface="Crimson Pro"/>
              <a:sym typeface="Crimson Pro"/>
            </a:endParaRPr>
          </a:p>
        </p:txBody>
      </p:sp>
      <p:pic>
        <p:nvPicPr>
          <p:cNvPr id="198" name="Google Shape;198;p24" title="fdd09cacc647c7aea8164f0eca7b6b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50" y="1017725"/>
            <a:ext cx="3952700" cy="39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2D47"/>
                </a:solidFill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Receipt Upload &amp; Validation Architecture</a:t>
            </a:r>
            <a:endParaRPr b="1">
              <a:solidFill>
                <a:srgbClr val="152D47"/>
              </a:solidFill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54850" y="1152475"/>
            <a:ext cx="482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700"/>
              <a:buFont typeface="Crimson Pro Medium"/>
              <a:buChar char="●"/>
            </a:pP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receipt_uploads (Metadata-Only Storage)</a:t>
            </a:r>
            <a:endParaRPr sz="1700">
              <a:solidFill>
                <a:srgbClr val="4C4C4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700"/>
              <a:buFont typeface="Crimson Pro Medium"/>
              <a:buChar char="●"/>
            </a:pP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Status-Based Workflow (Upload → Review → </a:t>
            </a: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Decision</a:t>
            </a: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)</a:t>
            </a:r>
            <a:endParaRPr sz="1700">
              <a:solidFill>
                <a:srgbClr val="4C4C4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700"/>
              <a:buFont typeface="Crimson Pro Medium"/>
              <a:buChar char="●"/>
            </a:pP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receipt_validations (Decision History Preserved)</a:t>
            </a:r>
            <a:endParaRPr sz="1700">
              <a:solidFill>
                <a:srgbClr val="4C4C4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700"/>
              <a:buFont typeface="Crimson Pro Medium"/>
              <a:buChar char="●"/>
            </a:pP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Latest Decision via LATERAL Join View</a:t>
            </a:r>
            <a:endParaRPr sz="1700">
              <a:solidFill>
                <a:srgbClr val="4C4C4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700"/>
              <a:buFont typeface="Crimson Pro Medium"/>
              <a:buChar char="●"/>
            </a:pPr>
            <a:r>
              <a:rPr lang="en" sz="170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Unified Query via v_receipt_details</a:t>
            </a:r>
            <a:endParaRPr sz="1700">
              <a:solidFill>
                <a:srgbClr val="4C4C4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pic>
        <p:nvPicPr>
          <p:cNvPr descr="preencoded.png"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525" y="1403050"/>
            <a:ext cx="4187950" cy="23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Data Integrity &amp; Defensive Design</a:t>
            </a:r>
            <a:endParaRPr b="1"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311700" y="1152475"/>
            <a:ext cx="357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"/>
              <a:buChar char="●"/>
            </a:pP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Check </a:t>
            </a: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Constraints</a:t>
            </a: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 for Domain validation</a:t>
            </a:r>
            <a:endParaRPr>
              <a:latin typeface="Crimson Pro"/>
              <a:ea typeface="Crimson Pro"/>
              <a:cs typeface="Crimson Pro"/>
              <a:sym typeface="Crimso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"/>
              <a:buChar char="●"/>
            </a:pP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Foreign Key Enforcement</a:t>
            </a:r>
            <a:endParaRPr>
              <a:latin typeface="Crimson Pro"/>
              <a:ea typeface="Crimson Pro"/>
              <a:cs typeface="Crimson Pro"/>
              <a:sym typeface="Crimso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"/>
              <a:buChar char="●"/>
            </a:pP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Unique </a:t>
            </a: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Constraints</a:t>
            </a: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 for data safety</a:t>
            </a:r>
            <a:endParaRPr>
              <a:latin typeface="Crimson Pro"/>
              <a:ea typeface="Crimson Pro"/>
              <a:cs typeface="Crimson Pro"/>
              <a:sym typeface="Crimso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"/>
              <a:buChar char="●"/>
            </a:pP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Indexed Foreign Keys For Performance</a:t>
            </a:r>
            <a:endParaRPr>
              <a:latin typeface="Crimson Pro"/>
              <a:ea typeface="Crimson Pro"/>
              <a:cs typeface="Crimson Pro"/>
              <a:sym typeface="Crimso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"/>
              <a:buChar char="●"/>
            </a:pP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Status-Driven Workflow Enforcement</a:t>
            </a:r>
            <a:endParaRPr>
              <a:latin typeface="Crimson Pro"/>
              <a:ea typeface="Crimson Pro"/>
              <a:cs typeface="Crimson Pro"/>
              <a:sym typeface="Crimso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"/>
              <a:buChar char="●"/>
            </a:pPr>
            <a:r>
              <a:rPr lang="en">
                <a:latin typeface="Crimson Pro"/>
                <a:ea typeface="Crimson Pro"/>
                <a:cs typeface="Crimson Pro"/>
                <a:sym typeface="Crimson Pro"/>
              </a:rPr>
              <a:t>Server-Side Deduplication strategy</a:t>
            </a:r>
            <a:endParaRPr>
              <a:latin typeface="Crimson Pro"/>
              <a:ea typeface="Crimson Pro"/>
              <a:cs typeface="Crimson Pro"/>
              <a:sym typeface="Crimson Pro"/>
            </a:endParaRPr>
          </a:p>
        </p:txBody>
      </p:sp>
      <p:pic>
        <p:nvPicPr>
          <p:cNvPr id="212" name="Google Shape;212;p26" title="62463cb7a4acc1c0f469d08cd87157d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100" y="1170125"/>
            <a:ext cx="4948500" cy="32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Backend Integration</a:t>
            </a:r>
            <a:endParaRPr b="1"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144750" y="1081825"/>
            <a:ext cx="55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rimson Pro Light"/>
                <a:ea typeface="Crimson Pro Light"/>
                <a:cs typeface="Crimson Pro Light"/>
                <a:sym typeface="Crimson Pro Light"/>
              </a:rPr>
              <a:t>Database → API → Frontend Contract</a:t>
            </a:r>
            <a:endParaRPr sz="28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imson Pro Light"/>
              <a:buChar char="●"/>
            </a:pPr>
            <a:r>
              <a:rPr lang="en" sz="2000">
                <a:solidFill>
                  <a:schemeClr val="dk1"/>
                </a:solidFill>
                <a:latin typeface="Crimson Pro Light"/>
                <a:ea typeface="Crimson Pro Light"/>
                <a:cs typeface="Crimson Pro Light"/>
                <a:sym typeface="Crimson Pro Light"/>
              </a:rPr>
              <a:t>Views Exposed as API Data Sources</a:t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imson Pro Light"/>
              <a:buChar char="●"/>
            </a:pPr>
            <a:r>
              <a:rPr lang="en" sz="2000">
                <a:solidFill>
                  <a:schemeClr val="dk1"/>
                </a:solidFill>
                <a:latin typeface="Crimson Pro Light"/>
                <a:ea typeface="Crimson Pro Light"/>
                <a:cs typeface="Crimson Pro Light"/>
                <a:sym typeface="Crimson Pro Light"/>
              </a:rPr>
              <a:t>DTOs Mapped from View Layer</a:t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imson Pro Light"/>
              <a:buChar char="●"/>
            </a:pPr>
            <a:r>
              <a:rPr lang="en" sz="2000">
                <a:solidFill>
                  <a:schemeClr val="dk1"/>
                </a:solidFill>
                <a:latin typeface="Crimson Pro Light"/>
                <a:ea typeface="Crimson Pro Light"/>
                <a:cs typeface="Crimson Pro Light"/>
                <a:sym typeface="Crimson Pro Light"/>
              </a:rPr>
              <a:t>Status Transitions Updated Server-Side</a:t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imson Pro Light"/>
              <a:buChar char="●"/>
            </a:pPr>
            <a:r>
              <a:rPr lang="en" sz="2000">
                <a:solidFill>
                  <a:schemeClr val="dk1"/>
                </a:solidFill>
                <a:latin typeface="Crimson Pro Light"/>
                <a:ea typeface="Crimson Pro Light"/>
                <a:cs typeface="Crimson Pro Light"/>
                <a:sym typeface="Crimson Pro Light"/>
              </a:rPr>
              <a:t>No business logic in Frontend</a:t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imson Pro Light"/>
              <a:buChar char="●"/>
            </a:pPr>
            <a:r>
              <a:rPr lang="en" sz="2000">
                <a:solidFill>
                  <a:schemeClr val="dk1"/>
                </a:solidFill>
                <a:latin typeface="Crimson Pro Light"/>
                <a:ea typeface="Crimson Pro Light"/>
                <a:cs typeface="Crimson Pro Light"/>
                <a:sym typeface="Crimson Pro Light"/>
              </a:rPr>
              <a:t>Database as Source of Truth </a:t>
            </a:r>
            <a:endParaRPr sz="2000">
              <a:solidFill>
                <a:schemeClr val="dk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</p:txBody>
      </p:sp>
      <p:pic>
        <p:nvPicPr>
          <p:cNvPr id="219" name="Google Shape;219;p27" title="1044a6edc3273cf7d5856745a4c017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050" y="812950"/>
            <a:ext cx="3229525" cy="415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152D47"/>
                </a:solidFill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Beneficiaries </a:t>
            </a:r>
            <a:endParaRPr b="1" sz="2820">
              <a:solidFill>
                <a:srgbClr val="152D47"/>
              </a:solidFill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436510" y="1382597"/>
            <a:ext cx="22911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ts val="1800"/>
              <a:buFont typeface="Crimson Pro"/>
              <a:buNone/>
            </a:pPr>
            <a:r>
              <a:rPr b="0" i="0" lang="en" sz="1800" u="none" cap="none" strike="noStrike">
                <a:solidFill>
                  <a:srgbClr val="152D47"/>
                </a:solidFill>
                <a:latin typeface="Crimson Pro"/>
                <a:ea typeface="Crimson Pro"/>
                <a:cs typeface="Crimson Pro"/>
                <a:sym typeface="Crimson Pro"/>
              </a:rPr>
              <a:t>Four Roles, One Shell</a:t>
            </a:r>
            <a:endParaRPr b="0" i="0" sz="1800" u="none" cap="none" strike="noStrike"/>
          </a:p>
        </p:txBody>
      </p:sp>
      <p:sp>
        <p:nvSpPr>
          <p:cNvPr id="226" name="Google Shape;226;p28"/>
          <p:cNvSpPr/>
          <p:nvPr/>
        </p:nvSpPr>
        <p:spPr>
          <a:xfrm>
            <a:off x="394450" y="2075746"/>
            <a:ext cx="41355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Heebo"/>
              <a:buNone/>
            </a:pPr>
            <a:r>
              <a:rPr lang="en" sz="1200">
                <a:solidFill>
                  <a:srgbClr val="4C4C4D"/>
                </a:solidFill>
                <a:latin typeface="Heebo"/>
                <a:ea typeface="Heebo"/>
                <a:cs typeface="Heebo"/>
                <a:sym typeface="Heebo"/>
              </a:rPr>
              <a:t>Different user roles are separated by route, while maintaining a unified layout, consistent navigation, and shared session context.</a:t>
            </a:r>
            <a:endParaRPr b="0" i="0" sz="1000" u="none" cap="none" strike="noStrike"/>
          </a:p>
        </p:txBody>
      </p:sp>
      <p:sp>
        <p:nvSpPr>
          <p:cNvPr id="227" name="Google Shape;227;p28"/>
          <p:cNvSpPr/>
          <p:nvPr/>
        </p:nvSpPr>
        <p:spPr>
          <a:xfrm>
            <a:off x="394450" y="3181093"/>
            <a:ext cx="41355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Heebo"/>
              <a:buNone/>
            </a:pPr>
            <a:r>
              <a:rPr lang="en" sz="1200">
                <a:solidFill>
                  <a:srgbClr val="4C4C4D"/>
                </a:solidFill>
                <a:latin typeface="Heebo"/>
                <a:ea typeface="Heebo"/>
                <a:cs typeface="Heebo"/>
                <a:sym typeface="Heebo"/>
              </a:rPr>
              <a:t>Every role is structured as a separate domain module, making it ready for secure, role-based authentication through </a:t>
            </a:r>
            <a:r>
              <a:rPr lang="en" sz="1200">
                <a:solidFill>
                  <a:srgbClr val="4C4C4D"/>
                </a:solidFill>
                <a:highlight>
                  <a:srgbClr val="F2EEEE"/>
                </a:highlight>
                <a:latin typeface="Heebo"/>
                <a:ea typeface="Heebo"/>
                <a:cs typeface="Heebo"/>
                <a:sym typeface="Heebo"/>
              </a:rPr>
              <a:t>Keycloak.</a:t>
            </a:r>
            <a:endParaRPr b="0" i="0" sz="1200" u="none" cap="none" strike="noStrike">
              <a:highlight>
                <a:srgbClr val="F2EEEE"/>
              </a:highlight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5111035" y="1382606"/>
            <a:ext cx="3050700" cy="698400"/>
          </a:xfrm>
          <a:prstGeom prst="roundRect">
            <a:avLst>
              <a:gd fmla="val 3936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5160075" y="1382601"/>
            <a:ext cx="22911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00"/>
              <a:buFont typeface="Crimson Pro"/>
              <a:buNone/>
            </a:pPr>
            <a:r>
              <a:rPr lang="en" sz="11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Users can search, compare, review, and save shops efficiently using API-driven</a:t>
            </a:r>
            <a:r>
              <a:rPr lang="en" sz="18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</a:t>
            </a:r>
            <a:r>
              <a:rPr lang="en" sz="11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functionality.</a:t>
            </a:r>
            <a:endParaRPr b="0" i="0" sz="1100" u="none" cap="none" strike="noStrike"/>
          </a:p>
        </p:txBody>
      </p:sp>
      <p:sp>
        <p:nvSpPr>
          <p:cNvPr id="230" name="Google Shape;230;p28"/>
          <p:cNvSpPr/>
          <p:nvPr/>
        </p:nvSpPr>
        <p:spPr>
          <a:xfrm>
            <a:off x="5111024" y="2239781"/>
            <a:ext cx="3050700" cy="698400"/>
          </a:xfrm>
          <a:prstGeom prst="roundRect">
            <a:avLst>
              <a:gd fmla="val 3936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5160075" y="2285547"/>
            <a:ext cx="22911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00"/>
              <a:buFont typeface="Crimson Pro"/>
              <a:buNone/>
            </a:pPr>
            <a:r>
              <a:rPr lang="en" sz="11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Mechanics manage service offerings and interact with customer-generated reviews.</a:t>
            </a:r>
            <a:endParaRPr b="0" i="0" sz="1100" u="none" cap="none" strike="noStrike"/>
          </a:p>
        </p:txBody>
      </p:sp>
      <p:sp>
        <p:nvSpPr>
          <p:cNvPr id="232" name="Google Shape;232;p28"/>
          <p:cNvSpPr/>
          <p:nvPr/>
        </p:nvSpPr>
        <p:spPr>
          <a:xfrm>
            <a:off x="5111013" y="3954131"/>
            <a:ext cx="3050700" cy="698400"/>
          </a:xfrm>
          <a:prstGeom prst="roundRect">
            <a:avLst>
              <a:gd fmla="val 3936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5160085" y="4006078"/>
            <a:ext cx="22911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00"/>
              <a:buFont typeface="Crimson Pro"/>
              <a:buNone/>
            </a:pPr>
            <a:r>
              <a:rPr lang="en" sz="11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S</a:t>
            </a:r>
            <a:r>
              <a:rPr lang="en" sz="10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hop </a:t>
            </a:r>
            <a:r>
              <a:rPr lang="en" sz="11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Owners oversee store performance, ratings, and operational workflows.</a:t>
            </a:r>
            <a:endParaRPr b="0" i="0" sz="1100" u="none" cap="none" strike="noStrike"/>
          </a:p>
        </p:txBody>
      </p:sp>
      <p:sp>
        <p:nvSpPr>
          <p:cNvPr id="234" name="Google Shape;234;p28"/>
          <p:cNvSpPr/>
          <p:nvPr/>
        </p:nvSpPr>
        <p:spPr>
          <a:xfrm>
            <a:off x="5111027" y="3096956"/>
            <a:ext cx="3050700" cy="698400"/>
          </a:xfrm>
          <a:prstGeom prst="roundRect">
            <a:avLst>
              <a:gd fmla="val 3936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5160074" y="3135428"/>
            <a:ext cx="22911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00"/>
              <a:buFont typeface="Crimson Pro"/>
              <a:buNone/>
            </a:pPr>
            <a:r>
              <a:rPr lang="en" sz="1100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Admins maintain platform integrity, enforce rules, and manage system-level controls.</a:t>
            </a:r>
            <a:endParaRPr b="0" i="0" sz="1100" u="none" cap="none" strike="noStrik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>
            <a:off x="5646975" y="1152475"/>
            <a:ext cx="3258300" cy="3385200"/>
          </a:xfrm>
          <a:prstGeom prst="roundRect">
            <a:avLst>
              <a:gd fmla="val 2632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0100" lIns="70100" spcFirstLastPara="1" rIns="70100" wrap="square" tIns="70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 txBox="1"/>
          <p:nvPr>
            <p:ph type="title"/>
          </p:nvPr>
        </p:nvSpPr>
        <p:spPr>
          <a:xfrm>
            <a:off x="311700" y="33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User Authentication and Authorization Solution</a:t>
            </a:r>
            <a:endParaRPr b="1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5609175" y="1152475"/>
            <a:ext cx="3333900" cy="3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rimson Pro SemiBold"/>
                <a:ea typeface="Crimson Pro SemiBold"/>
                <a:cs typeface="Crimson Pro SemiBold"/>
                <a:sym typeface="Crimson Pro SemiBold"/>
              </a:rPr>
              <a:t>Benefits: </a:t>
            </a:r>
            <a:endParaRPr>
              <a:latin typeface="Crimson Pro SemiBold"/>
              <a:ea typeface="Crimson Pro SemiBold"/>
              <a:cs typeface="Crimson Pro SemiBold"/>
              <a:sym typeface="Crimson Pro SemiBol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rimson Pro Medium"/>
              <a:buChar char="●"/>
            </a:pPr>
            <a:r>
              <a:rPr lang="en">
                <a:latin typeface="Crimson Pro Medium"/>
                <a:ea typeface="Crimson Pro Medium"/>
                <a:cs typeface="Crimson Pro Medium"/>
                <a:sym typeface="Crimson Pro Medium"/>
              </a:rPr>
              <a:t>User </a:t>
            </a:r>
            <a:r>
              <a:rPr lang="en">
                <a:latin typeface="Crimson Pro Medium"/>
                <a:ea typeface="Crimson Pro Medium"/>
                <a:cs typeface="Crimson Pro Medium"/>
                <a:sym typeface="Crimson Pro Medium"/>
              </a:rPr>
              <a:t>authentication, registration, and authorization.</a:t>
            </a:r>
            <a:endParaRPr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Char char="●"/>
            </a:pPr>
            <a:r>
              <a:rPr lang="en">
                <a:latin typeface="Crimson Pro Medium"/>
                <a:ea typeface="Crimson Pro Medium"/>
                <a:cs typeface="Crimson Pro Medium"/>
                <a:sym typeface="Crimson Pro Medium"/>
              </a:rPr>
              <a:t>Provides secure industry standard solution.</a:t>
            </a:r>
            <a:endParaRPr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Char char="●"/>
            </a:pPr>
            <a:r>
              <a:rPr lang="en">
                <a:latin typeface="Crimson Pro Medium"/>
                <a:ea typeface="Crimson Pro Medium"/>
                <a:cs typeface="Crimson Pro Medium"/>
                <a:sym typeface="Crimson Pro Medium"/>
              </a:rPr>
              <a:t>Provides simple administration of user base .</a:t>
            </a:r>
            <a:endParaRPr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pic>
        <p:nvPicPr>
          <p:cNvPr id="243" name="Google Shape;2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304374" cy="353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/>
          <p:nvPr/>
        </p:nvSpPr>
        <p:spPr>
          <a:xfrm>
            <a:off x="3317550" y="1200900"/>
            <a:ext cx="2508900" cy="1836600"/>
          </a:xfrm>
          <a:prstGeom prst="roundRect">
            <a:avLst>
              <a:gd fmla="val 2632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0100" lIns="70100" spcFirstLastPara="1" rIns="70100" wrap="square" tIns="70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355350" y="358500"/>
            <a:ext cx="53262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287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ts val="2988"/>
              <a:buFont typeface="Crimson Pro"/>
              <a:buNone/>
            </a:pPr>
            <a:r>
              <a:rPr b="0" i="0" lang="en" sz="2987" u="none" cap="none" strike="noStrike">
                <a:solidFill>
                  <a:srgbClr val="152D47"/>
                </a:solidFill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Test-Profile Isolation in Backend</a:t>
            </a:r>
            <a:endParaRPr b="0" i="0" sz="2987" u="none" cap="none" strike="noStrike">
              <a:highlight>
                <a:srgbClr val="CCD7FF"/>
              </a:highlight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408275" y="1241050"/>
            <a:ext cx="20694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ts val="1600"/>
              <a:buFont typeface="Crimson Pro"/>
              <a:buNone/>
            </a:pPr>
            <a:r>
              <a:rPr i="0" lang="en" sz="1599" u="none" cap="none" strike="noStrike">
                <a:solidFill>
                  <a:srgbClr val="152D47"/>
                </a:solidFill>
                <a:latin typeface="Crimson Pro SemiBold"/>
                <a:ea typeface="Crimson Pro SemiBold"/>
                <a:cs typeface="Crimson Pro SemiBold"/>
                <a:sym typeface="Crimson Pro SemiBold"/>
              </a:rPr>
              <a:t>How It Works</a:t>
            </a:r>
            <a:endParaRPr i="0" sz="1599" u="none" cap="none" strike="noStrike">
              <a:latin typeface="Crimson Pro SemiBold"/>
              <a:ea typeface="Crimson Pro SemiBold"/>
              <a:cs typeface="Crimson Pro SemiBold"/>
              <a:sym typeface="Crimson Pro SemiBold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408275" y="1786575"/>
            <a:ext cx="26205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02"/>
              <a:buFont typeface="Consolas"/>
              <a:buNone/>
            </a:pPr>
            <a:r>
              <a:rPr lang="en" sz="1191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The </a:t>
            </a:r>
            <a:r>
              <a:rPr lang="en" sz="1191">
                <a:solidFill>
                  <a:srgbClr val="188038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application-test.yml</a:t>
            </a:r>
            <a:r>
              <a:rPr lang="en" sz="1191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 file configures an in-memory H2 database and separate test settings that do not affect the main application.</a:t>
            </a:r>
            <a:endParaRPr i="0" sz="1302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355350" y="3402300"/>
            <a:ext cx="5471100" cy="1204800"/>
          </a:xfrm>
          <a:prstGeom prst="roundRect">
            <a:avLst>
              <a:gd fmla="val 1663" name="adj"/>
            </a:avLst>
          </a:prstGeom>
          <a:solidFill>
            <a:srgbClr val="B3C3FF"/>
          </a:solidFill>
          <a:ln>
            <a:noFill/>
          </a:ln>
        </p:spPr>
        <p:txBody>
          <a:bodyPr anchorCtr="0" anchor="ctr" bIns="68675" lIns="68675" spcFirstLastPara="1" rIns="68675" wrap="square" tIns="68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3415225" y="1311775"/>
            <a:ext cx="22662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Heebo"/>
              <a:buNone/>
            </a:pPr>
            <a:r>
              <a:rPr lang="en" sz="1314">
                <a:latin typeface="Crimson Pro SemiBold"/>
                <a:ea typeface="Crimson Pro SemiBold"/>
                <a:cs typeface="Crimson Pro SemiBold"/>
                <a:sym typeface="Crimson Pro SemiBold"/>
              </a:rPr>
              <a:t>Main benefit: </a:t>
            </a:r>
            <a:endParaRPr sz="1314">
              <a:latin typeface="Crimson Pro SemiBold"/>
              <a:ea typeface="Crimson Pro SemiBold"/>
              <a:cs typeface="Crimson Pro SemiBold"/>
              <a:sym typeface="Crimson Pro SemiBold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Heebo"/>
              <a:buNone/>
            </a:pPr>
            <a:r>
              <a:rPr lang="en" sz="1303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Allows </a:t>
            </a:r>
            <a:r>
              <a:rPr lang="en" sz="1303">
                <a:solidFill>
                  <a:srgbClr val="188038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mvn test</a:t>
            </a:r>
            <a:r>
              <a:rPr lang="en" sz="1303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 to run quickly and independently without interfering with the main database.</a:t>
            </a:r>
            <a:endParaRPr i="0" sz="1414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500700" y="3524747"/>
            <a:ext cx="384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77"/>
              <a:buFont typeface="Crimson Pro SemiBold"/>
              <a:buNone/>
            </a:pPr>
            <a:r>
              <a:rPr i="0" lang="en" sz="1476" u="none" cap="none" strike="noStrike">
                <a:solidFill>
                  <a:schemeClr val="dk1"/>
                </a:solidFill>
                <a:latin typeface="Crimson Pro SemiBold"/>
                <a:ea typeface="Crimson Pro SemiBold"/>
                <a:cs typeface="Crimson Pro SemiBold"/>
                <a:sym typeface="Crimson Pro SemiBold"/>
              </a:rPr>
              <a:t>Engineering Value</a:t>
            </a:r>
            <a:endParaRPr i="0" sz="1476" u="none" cap="none" strike="noStrike">
              <a:solidFill>
                <a:schemeClr val="dk1"/>
              </a:solidFill>
              <a:latin typeface="Crimson Pro SemiBold"/>
              <a:ea typeface="Crimson Pro SemiBold"/>
              <a:cs typeface="Crimson Pro SemiBold"/>
              <a:sym typeface="Crimson Pro SemiBold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500700" y="3859899"/>
            <a:ext cx="46977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2"/>
              <a:buFont typeface="Heebo"/>
              <a:buNone/>
            </a:pPr>
            <a:r>
              <a:rPr lang="en" sz="1202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Isolated test profiles ensure fast, reliable, and safe backend testing without impacting real application data.</a:t>
            </a:r>
            <a:endParaRPr i="0" sz="1202" u="none" cap="none" strike="noStrike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pic>
        <p:nvPicPr>
          <p:cNvPr descr="preencoded.png"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450" y="888875"/>
            <a:ext cx="25527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71925" y="36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Current &amp; Upcoming Risks</a:t>
            </a:r>
            <a:endParaRPr b="1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pic>
        <p:nvPicPr>
          <p:cNvPr id="262" name="Google Shape;262;p31" title="Screenshot 2026-02-25 at 7.07.3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175" y="365263"/>
            <a:ext cx="4388124" cy="4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50" y="1381850"/>
            <a:ext cx="3083699" cy="336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468000" y="220775"/>
            <a:ext cx="86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66">
                <a:highlight>
                  <a:schemeClr val="lt1"/>
                </a:highlight>
                <a:latin typeface="Crimson Pro"/>
                <a:ea typeface="Crimson Pro"/>
                <a:cs typeface="Crimson Pro"/>
                <a:sym typeface="Crimson Pro"/>
              </a:rPr>
              <a:t>   </a:t>
            </a:r>
            <a:r>
              <a:rPr b="1" lang="en" sz="2466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My Deliverables</a:t>
            </a:r>
            <a:r>
              <a:rPr b="1" lang="en">
                <a:latin typeface="Crimson Pro"/>
                <a:ea typeface="Crimson Pro"/>
                <a:cs typeface="Crimson Pro"/>
                <a:sym typeface="Crimson Pro"/>
              </a:rPr>
              <a:t>                                         </a:t>
            </a:r>
            <a:r>
              <a:rPr b="1" lang="en" sz="2466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Future Implementations</a:t>
            </a:r>
            <a:endParaRPr b="1" sz="2466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61300" y="1497000"/>
            <a:ext cx="3912000" cy="2149500"/>
          </a:xfrm>
          <a:prstGeom prst="roundRect">
            <a:avLst>
              <a:gd fmla="val 169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2025" lIns="62025" spcFirstLastPara="1" rIns="62025" wrap="square" tIns="62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Google Map View On the Search page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Added nearby search integration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Added user location flow (use my location) with radius overlay and map markers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Added safe fallback/error messaging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Fixed key bugs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etc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5075700" y="1497000"/>
            <a:ext cx="3912000" cy="2149500"/>
          </a:xfrm>
          <a:prstGeom prst="roundRect">
            <a:avLst>
              <a:gd fmla="val 169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2025" lIns="62025" spcFirstLastPara="1" rIns="62025" wrap="square" tIns="62025">
            <a:noAutofit/>
          </a:bodyPr>
          <a:lstStyle/>
          <a:p>
            <a:pPr indent="-301625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Show real mechanic shop pins from live data, not only seeded/demo records.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Enable backend Google Places live mode (WRENCHIT_GOOGLE_ENABLED=true) for real shop discovery.</a:t>
            </a:r>
            <a:endParaRPr sz="1150">
              <a:solidFill>
                <a:schemeClr val="dk1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16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rimson Pro Medium"/>
              <a:buChar char="●"/>
            </a:pPr>
            <a:r>
              <a:rPr lang="en" sz="1150">
                <a:solidFill>
                  <a:schemeClr val="dk1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Real production key restrictions (localhost + deployed domain) and key rotation policy.</a:t>
            </a:r>
            <a:endParaRPr sz="1150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150" y="3862300"/>
            <a:ext cx="8557700" cy="11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311700" y="36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4705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ct val="100000"/>
              <a:buFont typeface="Crimson Pro"/>
              <a:buNone/>
            </a:pPr>
            <a:r>
              <a:rPr b="1" lang="en" sz="2653">
                <a:solidFill>
                  <a:srgbClr val="152D47"/>
                </a:solidFill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API-Backed Dynamic Search</a:t>
            </a:r>
            <a:endParaRPr b="1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303887" y="1304788"/>
            <a:ext cx="61125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882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061"/>
              <a:buFont typeface="Heebo"/>
              <a:buNone/>
            </a:pPr>
            <a:r>
              <a:rPr i="0" lang="en" sz="1261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Live results driven by </a:t>
            </a:r>
            <a:r>
              <a:rPr i="0" lang="en" sz="1261" u="none" cap="none" strike="noStrike">
                <a:solidFill>
                  <a:srgbClr val="4C4C4D"/>
                </a:solidFill>
                <a:highlight>
                  <a:srgbClr val="F2F2F2"/>
                </a:highlight>
                <a:latin typeface="Crimson Pro Medium"/>
                <a:ea typeface="Crimson Pro Medium"/>
                <a:cs typeface="Crimson Pro Medium"/>
                <a:sym typeface="Crimson Pro Medium"/>
              </a:rPr>
              <a:t>GET /api/stores/search</a:t>
            </a:r>
            <a:r>
              <a:rPr i="0" lang="en" sz="1261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 — filters reflected directly in the URL.</a:t>
            </a:r>
            <a:endParaRPr i="0" sz="1261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303887" y="2055005"/>
            <a:ext cx="2516700" cy="1299900"/>
          </a:xfrm>
          <a:prstGeom prst="roundRect">
            <a:avLst>
              <a:gd fmla="val 169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2025" lIns="62025" spcFirstLastPara="1" rIns="62025" wrap="square" tIns="62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451088" y="2179383"/>
            <a:ext cx="18405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25"/>
              <a:buFont typeface="Crimson Pro"/>
              <a:buNone/>
            </a:pPr>
            <a:r>
              <a:rPr b="0" i="0" lang="en" sz="1424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URL-Driven State</a:t>
            </a:r>
            <a:endParaRPr b="0" i="0" sz="1424" u="none" cap="none" strike="noStrike"/>
          </a:p>
        </p:txBody>
      </p:sp>
      <p:sp>
        <p:nvSpPr>
          <p:cNvPr id="280" name="Google Shape;280;p33"/>
          <p:cNvSpPr/>
          <p:nvPr/>
        </p:nvSpPr>
        <p:spPr>
          <a:xfrm>
            <a:off x="451088" y="2448228"/>
            <a:ext cx="22224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882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54"/>
              <a:buFont typeface="Heebo"/>
              <a:buNone/>
            </a:pPr>
            <a:r>
              <a:rPr i="0" lang="en" sz="1253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Query params mirror filter UI — shareable links, browser nav consistency.</a:t>
            </a:r>
            <a:endParaRPr i="0" sz="1253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303888" y="3675350"/>
            <a:ext cx="2516700" cy="1299900"/>
          </a:xfrm>
          <a:prstGeom prst="roundRect">
            <a:avLst>
              <a:gd fmla="val 169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2025" lIns="62025" spcFirstLastPara="1" rIns="62025" wrap="square" tIns="62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382541" y="3827556"/>
            <a:ext cx="18405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25"/>
              <a:buFont typeface="Crimson Pro"/>
              <a:buNone/>
            </a:pPr>
            <a:r>
              <a:rPr i="0" lang="en" sz="1425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Server-Side Logic</a:t>
            </a:r>
            <a:endParaRPr i="0" sz="1425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382541" y="4125907"/>
            <a:ext cx="22224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882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54"/>
              <a:buFont typeface="Heebo"/>
              <a:buNone/>
            </a:pPr>
            <a:r>
              <a:rPr i="0" lang="en" sz="1253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Backend owns pagination, sorting, and filtering — no frontend drift.</a:t>
            </a:r>
            <a:endParaRPr i="0" sz="1253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2993712" y="2093550"/>
            <a:ext cx="5846400" cy="948300"/>
          </a:xfrm>
          <a:prstGeom prst="roundRect">
            <a:avLst>
              <a:gd fmla="val 2632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0100" lIns="70100" spcFirstLastPara="1" rIns="70100" wrap="square" tIns="70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3108439" y="2218961"/>
            <a:ext cx="20799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10"/>
              <a:buFont typeface="Crimson Pro"/>
              <a:buNone/>
            </a:pPr>
            <a:r>
              <a:rPr i="0" lang="en" sz="1610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Clean Separation</a:t>
            </a:r>
            <a:endParaRPr i="0" sz="161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3055877" y="2575088"/>
            <a:ext cx="5514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882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04"/>
              <a:buFont typeface="Heebo"/>
              <a:buNone/>
            </a:pPr>
            <a:r>
              <a:rPr i="0" lang="en" sz="1403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Frontend c</a:t>
            </a:r>
            <a:r>
              <a:rPr lang="en" sz="1403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reates </a:t>
            </a:r>
            <a:r>
              <a:rPr i="0" lang="en" sz="1403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query state · Backend returns structured DTOs</a:t>
            </a:r>
            <a:endParaRPr i="0" sz="1403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2993712" y="4233549"/>
            <a:ext cx="5846400" cy="687600"/>
          </a:xfrm>
          <a:prstGeom prst="roundRect">
            <a:avLst>
              <a:gd fmla="val 3631" name="adj"/>
            </a:avLst>
          </a:prstGeom>
          <a:solidFill>
            <a:srgbClr val="B3C3FF"/>
          </a:solidFill>
          <a:ln>
            <a:noFill/>
          </a:ln>
        </p:spPr>
        <p:txBody>
          <a:bodyPr anchorCtr="0" anchor="ctr" bIns="70100" lIns="70100" spcFirstLastPara="1" rIns="70100" wrap="square" tIns="70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3129166" y="4484055"/>
            <a:ext cx="51399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4"/>
              <a:buFont typeface="Heebo"/>
              <a:buNone/>
            </a:pPr>
            <a:r>
              <a:rPr i="0" lang="en" sz="1303" u="none" cap="none" strike="noStrike">
                <a:solidFill>
                  <a:srgbClr val="000000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Pattern: Server</a:t>
            </a:r>
            <a:r>
              <a:rPr lang="en" sz="1303">
                <a:latin typeface="Crimson Pro Medium"/>
                <a:ea typeface="Crimson Pro Medium"/>
                <a:cs typeface="Crimson Pro Medium"/>
                <a:sym typeface="Crimson Pro Medium"/>
              </a:rPr>
              <a:t> d</a:t>
            </a:r>
            <a:r>
              <a:rPr i="0" lang="en" sz="1303" u="none" cap="none" strike="noStrike">
                <a:solidFill>
                  <a:srgbClr val="000000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riven filtering with client-controlled query state.</a:t>
            </a:r>
            <a:endParaRPr i="0" sz="1303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2993712" y="3163550"/>
            <a:ext cx="5846400" cy="948300"/>
          </a:xfrm>
          <a:prstGeom prst="roundRect">
            <a:avLst>
              <a:gd fmla="val 2632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0100" lIns="70100" spcFirstLastPara="1" rIns="70100" wrap="square" tIns="70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3108453" y="3288950"/>
            <a:ext cx="4095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10"/>
              <a:buFont typeface="Crimson Pro"/>
              <a:buNone/>
            </a:pPr>
            <a:r>
              <a:rPr lang="en" sz="161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Geolocation Search Integration (Planned)</a:t>
            </a:r>
            <a:endParaRPr i="0" sz="161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3055877" y="3645088"/>
            <a:ext cx="5514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882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04"/>
              <a:buFont typeface="Heebo"/>
              <a:buNone/>
            </a:pPr>
            <a:r>
              <a:rPr lang="en" sz="1303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Provide closest and best </a:t>
            </a:r>
            <a:r>
              <a:rPr lang="en" sz="1303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reviewed</a:t>
            </a:r>
            <a:r>
              <a:rPr lang="en" sz="1303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recommendations first</a:t>
            </a:r>
            <a:r>
              <a:rPr lang="en" sz="1303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·  Server Driven.</a:t>
            </a:r>
            <a:endParaRPr i="0" sz="1303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pic>
        <p:nvPicPr>
          <p:cNvPr id="292" name="Google Shape;292;p33" title="Screenshot 2026-02-26 at 12.35.3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150" y="208975"/>
            <a:ext cx="2468025" cy="17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81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ct val="100000"/>
              <a:buFont typeface="Crimson Pro"/>
              <a:buNone/>
            </a:pPr>
            <a:r>
              <a:rPr b="1" lang="en" sz="4450">
                <a:solidFill>
                  <a:srgbClr val="152D47"/>
                </a:solidFill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Delivered vs Planned</a:t>
            </a:r>
            <a:endParaRPr b="1" sz="4450">
              <a:solidFill>
                <a:srgbClr val="000000"/>
              </a:solidFill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5456828" y="1213641"/>
            <a:ext cx="180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Crimson Pro"/>
              <a:buNone/>
            </a:pPr>
            <a:r>
              <a:rPr b="0" i="0" lang="en" sz="1402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⏭</a:t>
            </a:r>
            <a:r>
              <a:rPr b="0" i="0" lang="en" sz="1402" u="none" cap="none" strike="noStrike">
                <a:solidFill>
                  <a:srgbClr val="152D47"/>
                </a:solidFill>
                <a:latin typeface="Crimson Pro"/>
                <a:ea typeface="Crimson Pro"/>
                <a:cs typeface="Crimson Pro"/>
                <a:sym typeface="Crimson Pro"/>
              </a:rPr>
              <a:t> Deferred</a:t>
            </a:r>
            <a:endParaRPr b="0" i="0" sz="1402" u="none" cap="none" strike="noStrike"/>
          </a:p>
        </p:txBody>
      </p:sp>
      <p:sp>
        <p:nvSpPr>
          <p:cNvPr id="65" name="Google Shape;65;p16"/>
          <p:cNvSpPr/>
          <p:nvPr/>
        </p:nvSpPr>
        <p:spPr>
          <a:xfrm>
            <a:off x="5488129" y="1631300"/>
            <a:ext cx="3084300" cy="930000"/>
          </a:xfrm>
          <a:prstGeom prst="roundRect">
            <a:avLst>
              <a:gd fmla="val 10030" name="adj"/>
            </a:avLst>
          </a:prstGeom>
          <a:solidFill>
            <a:srgbClr val="FFFFFF"/>
          </a:solidFill>
          <a:ln cap="flat" cmpd="sng" w="194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75" lIns="58275" spcFirstLastPara="1" rIns="58275" wrap="square" tIns="5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5473074" y="1640273"/>
            <a:ext cx="60300" cy="930000"/>
          </a:xfrm>
          <a:prstGeom prst="roundRect">
            <a:avLst>
              <a:gd fmla="val 27907" name="adj"/>
            </a:avLst>
          </a:prstGeom>
          <a:solidFill>
            <a:srgbClr val="2150FE"/>
          </a:solidFill>
          <a:ln>
            <a:noFill/>
          </a:ln>
        </p:spPr>
        <p:txBody>
          <a:bodyPr anchorCtr="0" anchor="ctr" bIns="58275" lIns="58275" spcFirstLastPara="1" rIns="58275" wrap="square" tIns="5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5660376" y="1804300"/>
            <a:ext cx="14004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03"/>
              <a:buFont typeface="Crimson Pro"/>
              <a:buNone/>
            </a:pPr>
            <a:r>
              <a:rPr i="0" lang="en" sz="1402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Full Auth UX</a:t>
            </a:r>
            <a:endParaRPr i="0" sz="1402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68" name="Google Shape;68;p16"/>
          <p:cNvSpPr/>
          <p:nvPr/>
        </p:nvSpPr>
        <p:spPr>
          <a:xfrm>
            <a:off x="5660376" y="2174783"/>
            <a:ext cx="2785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16"/>
              <a:buFont typeface="Heebo"/>
              <a:buNone/>
            </a:pPr>
            <a:r>
              <a:rPr i="0" lang="en" sz="1315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Keycloak end-to-end user flows</a:t>
            </a:r>
            <a:endParaRPr i="0" sz="1315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5488129" y="2714759"/>
            <a:ext cx="3084300" cy="930000"/>
          </a:xfrm>
          <a:prstGeom prst="roundRect">
            <a:avLst>
              <a:gd fmla="val 10030" name="adj"/>
            </a:avLst>
          </a:prstGeom>
          <a:solidFill>
            <a:srgbClr val="FFFFFF"/>
          </a:solidFill>
          <a:ln cap="flat" cmpd="sng" w="194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75" lIns="58275" spcFirstLastPara="1" rIns="58275" wrap="square" tIns="5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5473074" y="2714759"/>
            <a:ext cx="60300" cy="930000"/>
          </a:xfrm>
          <a:prstGeom prst="roundRect">
            <a:avLst>
              <a:gd fmla="val 27907" name="adj"/>
            </a:avLst>
          </a:prstGeom>
          <a:solidFill>
            <a:srgbClr val="2150FE"/>
          </a:solidFill>
          <a:ln>
            <a:noFill/>
          </a:ln>
        </p:spPr>
        <p:txBody>
          <a:bodyPr anchorCtr="0" anchor="ctr" bIns="58275" lIns="58275" spcFirstLastPara="1" rIns="58275" wrap="square" tIns="5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5660375" y="2878775"/>
            <a:ext cx="2090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03"/>
              <a:buFont typeface="Crimson Pro"/>
              <a:buNone/>
            </a:pPr>
            <a:r>
              <a:rPr lang="en" sz="1402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Verification System</a:t>
            </a:r>
            <a:endParaRPr i="0" sz="1402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5660376" y="3249269"/>
            <a:ext cx="2785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16"/>
              <a:buFont typeface="Heebo"/>
              <a:buNone/>
            </a:pPr>
            <a:r>
              <a:rPr lang="en" sz="1115">
                <a:solidFill>
                  <a:srgbClr val="4C4C4D"/>
                </a:solidFill>
                <a:latin typeface="Heebo"/>
                <a:ea typeface="Heebo"/>
                <a:cs typeface="Heebo"/>
                <a:sym typeface="Heebo"/>
              </a:rPr>
              <a:t>Credentials checking system</a:t>
            </a:r>
            <a:endParaRPr b="0" i="0" sz="1115" u="none" cap="none" strike="noStrike"/>
          </a:p>
        </p:txBody>
      </p:sp>
      <p:sp>
        <p:nvSpPr>
          <p:cNvPr id="73" name="Google Shape;73;p16"/>
          <p:cNvSpPr/>
          <p:nvPr/>
        </p:nvSpPr>
        <p:spPr>
          <a:xfrm>
            <a:off x="5488129" y="3789244"/>
            <a:ext cx="3084300" cy="930000"/>
          </a:xfrm>
          <a:prstGeom prst="roundRect">
            <a:avLst>
              <a:gd fmla="val 10030" name="adj"/>
            </a:avLst>
          </a:prstGeom>
          <a:solidFill>
            <a:srgbClr val="FFFFFF"/>
          </a:solidFill>
          <a:ln cap="flat" cmpd="sng" w="194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75" lIns="58275" spcFirstLastPara="1" rIns="58275" wrap="square" tIns="5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5473074" y="3789244"/>
            <a:ext cx="60300" cy="930000"/>
          </a:xfrm>
          <a:prstGeom prst="roundRect">
            <a:avLst>
              <a:gd fmla="val 27907" name="adj"/>
            </a:avLst>
          </a:prstGeom>
          <a:solidFill>
            <a:srgbClr val="2150FE"/>
          </a:solidFill>
          <a:ln>
            <a:noFill/>
          </a:ln>
        </p:spPr>
        <p:txBody>
          <a:bodyPr anchorCtr="0" anchor="ctr" bIns="58275" lIns="58275" spcFirstLastPara="1" rIns="58275" wrap="square" tIns="5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5660374" y="3953275"/>
            <a:ext cx="2090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03"/>
              <a:buFont typeface="Crimson Pro"/>
              <a:buNone/>
            </a:pPr>
            <a:r>
              <a:rPr lang="en" sz="1402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Receipt upload lifecycle</a:t>
            </a:r>
            <a:endParaRPr i="0" sz="1402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5660376" y="4329305"/>
            <a:ext cx="2785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16"/>
              <a:buFont typeface="Heebo"/>
              <a:buNone/>
            </a:pPr>
            <a:r>
              <a:rPr lang="en" sz="131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Full Feature completion</a:t>
            </a:r>
            <a:endParaRPr i="0" sz="1315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11700" y="1625476"/>
            <a:ext cx="2272800" cy="1479300"/>
          </a:xfrm>
          <a:prstGeom prst="roundRect">
            <a:avLst>
              <a:gd fmla="val 193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9050" lIns="69050" spcFirstLastPara="1" rIns="69050" wrap="square" tIns="6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483014" y="1796772"/>
            <a:ext cx="1929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62"/>
              <a:buFont typeface="Crimson Pro"/>
              <a:buNone/>
            </a:pPr>
            <a:r>
              <a:rPr lang="en" sz="1661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Modern Frontend</a:t>
            </a:r>
            <a:endParaRPr i="0" sz="1661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483014" y="2235703"/>
            <a:ext cx="1929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22"/>
              <a:buFont typeface="Heebo"/>
              <a:buNone/>
            </a:pPr>
            <a:r>
              <a:rPr lang="en" sz="1421">
                <a:latin typeface="Crimson Pro"/>
                <a:ea typeface="Crimson Pro"/>
                <a:cs typeface="Crimson Pro"/>
                <a:sym typeface="Crimson Pro"/>
              </a:rPr>
              <a:t>React based with modern styling and flow</a:t>
            </a:r>
            <a:endParaRPr i="0" sz="1421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2742525" y="1625473"/>
            <a:ext cx="2272800" cy="1479300"/>
          </a:xfrm>
          <a:prstGeom prst="roundRect">
            <a:avLst>
              <a:gd fmla="val 193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9050" lIns="69050" spcFirstLastPara="1" rIns="69050" wrap="square" tIns="6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913831" y="1796795"/>
            <a:ext cx="1929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62"/>
              <a:buFont typeface="Crimson Pro"/>
              <a:buNone/>
            </a:pPr>
            <a:r>
              <a:t/>
            </a:r>
            <a:endParaRPr b="0" i="0" sz="1661" u="none" cap="none" strike="noStrike"/>
          </a:p>
        </p:txBody>
      </p:sp>
      <p:sp>
        <p:nvSpPr>
          <p:cNvPr id="82" name="Google Shape;82;p16"/>
          <p:cNvSpPr/>
          <p:nvPr/>
        </p:nvSpPr>
        <p:spPr>
          <a:xfrm>
            <a:off x="2913831" y="2235721"/>
            <a:ext cx="1929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22"/>
              <a:buFont typeface="Heebo"/>
              <a:buNone/>
            </a:pPr>
            <a:r>
              <a:rPr lang="en" sz="1421">
                <a:latin typeface="Crimson Pro"/>
                <a:ea typeface="Crimson Pro"/>
                <a:cs typeface="Crimson Pro"/>
                <a:sym typeface="Crimson Pro"/>
              </a:rPr>
              <a:t>Use of Docker to containerize services</a:t>
            </a:r>
            <a:endParaRPr i="0" sz="1421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11700" y="3301100"/>
            <a:ext cx="2272800" cy="1479300"/>
          </a:xfrm>
          <a:prstGeom prst="roundRect">
            <a:avLst>
              <a:gd fmla="val 193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9050" lIns="69050" spcFirstLastPara="1" rIns="69050" wrap="square" tIns="6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54200" y="3448963"/>
            <a:ext cx="19878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62"/>
              <a:buFont typeface="Crimson Pro"/>
              <a:buNone/>
            </a:pPr>
            <a:r>
              <a:rPr lang="en" sz="1661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Google API Integration</a:t>
            </a:r>
            <a:endParaRPr i="0" sz="1661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83139" y="3919116"/>
            <a:ext cx="1929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22"/>
              <a:buFont typeface="Heebo"/>
              <a:buNone/>
            </a:pPr>
            <a:r>
              <a:rPr lang="en" sz="1421">
                <a:latin typeface="Crimson Pro"/>
                <a:ea typeface="Crimson Pro"/>
                <a:cs typeface="Crimson Pro"/>
                <a:sym typeface="Crimson Pro"/>
              </a:rPr>
              <a:t>Basic integration and display of stores</a:t>
            </a:r>
            <a:endParaRPr i="0" sz="1421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2742525" y="3301099"/>
            <a:ext cx="2272800" cy="1479300"/>
          </a:xfrm>
          <a:prstGeom prst="roundRect">
            <a:avLst>
              <a:gd fmla="val 193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69050" lIns="69050" spcFirstLastPara="1" rIns="69050" wrap="square" tIns="6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3981" y="3448958"/>
            <a:ext cx="1929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62"/>
              <a:buFont typeface="Crimson Pro"/>
              <a:buNone/>
            </a:pPr>
            <a:r>
              <a:rPr lang="en" sz="1661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Data Model</a:t>
            </a:r>
            <a:endParaRPr i="0" sz="1661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913831" y="3824672"/>
            <a:ext cx="1929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322"/>
              <a:buFont typeface="Heebo"/>
              <a:buNone/>
            </a:pPr>
            <a:r>
              <a:rPr lang="en" sz="1321">
                <a:latin typeface="Crimson Pro"/>
                <a:ea typeface="Crimson Pro"/>
                <a:cs typeface="Crimson Pro"/>
                <a:sym typeface="Crimson Pro"/>
              </a:rPr>
              <a:t>Schema support for user profile, shop to owner mapping</a:t>
            </a:r>
            <a:endParaRPr i="0" sz="1321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11703" y="1286216"/>
            <a:ext cx="180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Crimson Pro"/>
              <a:buNone/>
            </a:pPr>
            <a:r>
              <a:rPr b="0" i="0" lang="en" sz="1402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⏭</a:t>
            </a:r>
            <a:r>
              <a:rPr b="0" i="0" lang="en" sz="1402" u="none" cap="none" strike="noStrike">
                <a:solidFill>
                  <a:srgbClr val="152D47"/>
                </a:solidFill>
                <a:latin typeface="Crimson Pro"/>
                <a:ea typeface="Crimson Pro"/>
                <a:cs typeface="Crimson Pro"/>
                <a:sym typeface="Crimson Pro"/>
              </a:rPr>
              <a:t> De</a:t>
            </a:r>
            <a:r>
              <a:rPr lang="en" sz="1402">
                <a:solidFill>
                  <a:srgbClr val="152D47"/>
                </a:solidFill>
                <a:latin typeface="Crimson Pro"/>
                <a:ea typeface="Crimson Pro"/>
                <a:cs typeface="Crimson Pro"/>
                <a:sym typeface="Crimson Pro"/>
              </a:rPr>
              <a:t>livered</a:t>
            </a:r>
            <a:endParaRPr b="0" i="0" sz="1402" u="none" cap="none" strike="noStrike"/>
          </a:p>
        </p:txBody>
      </p:sp>
      <p:sp>
        <p:nvSpPr>
          <p:cNvPr id="90" name="Google Shape;90;p16"/>
          <p:cNvSpPr/>
          <p:nvPr/>
        </p:nvSpPr>
        <p:spPr>
          <a:xfrm>
            <a:off x="2834439" y="1776336"/>
            <a:ext cx="1929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662"/>
              <a:buFont typeface="Crimson Pro"/>
              <a:buNone/>
            </a:pPr>
            <a:r>
              <a:rPr lang="en" sz="1661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App Containerization</a:t>
            </a:r>
            <a:endParaRPr i="0" sz="1661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API Call Example</a:t>
            </a:r>
            <a:endParaRPr b="1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311700" y="1333700"/>
            <a:ext cx="3762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ts val="2907"/>
              <a:buFont typeface="Crimson Pro"/>
              <a:buNone/>
            </a:pPr>
            <a:r>
              <a:rPr b="0" i="0" lang="en" sz="2907" u="none" cap="none" strike="noStrike">
                <a:solidFill>
                  <a:srgbClr val="152D47"/>
                </a:solidFill>
                <a:latin typeface="Crimson Pro"/>
                <a:ea typeface="Crimson Pro"/>
                <a:cs typeface="Crimson Pro"/>
                <a:sym typeface="Crimson Pro"/>
              </a:rPr>
              <a:t>Saved Shops Round-Trip</a:t>
            </a:r>
            <a:endParaRPr b="0" i="0" sz="2907" u="none" cap="none" strike="noStrike"/>
          </a:p>
        </p:txBody>
      </p:sp>
      <p:sp>
        <p:nvSpPr>
          <p:cNvPr id="299" name="Google Shape;299;p34"/>
          <p:cNvSpPr/>
          <p:nvPr/>
        </p:nvSpPr>
        <p:spPr>
          <a:xfrm>
            <a:off x="311700" y="2297249"/>
            <a:ext cx="8520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43"/>
              <a:buFont typeface="Heebo"/>
              <a:buNone/>
            </a:pPr>
            <a:r>
              <a:rPr i="0" lang="en" sz="1243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Full save → list → unsave flow implemented with explicit state transition endpoints</a:t>
            </a:r>
            <a:r>
              <a:rPr lang="en" sz="1243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, and validation. </a:t>
            </a:r>
            <a:endParaRPr i="0" sz="1243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311700" y="2864988"/>
            <a:ext cx="2741400" cy="625200"/>
          </a:xfrm>
          <a:prstGeom prst="roundRect">
            <a:avLst>
              <a:gd fmla="val 48002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59725" lIns="59725" spcFirstLastPara="1" rIns="59725" wrap="square" tIns="5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1" name="Google Shape;3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283" y="3021169"/>
            <a:ext cx="222220" cy="31246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>
            <a:off x="459872" y="3698387"/>
            <a:ext cx="18522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37"/>
              <a:buFont typeface="Crimson Pro"/>
              <a:buNone/>
            </a:pPr>
            <a:r>
              <a:rPr b="0" i="0" lang="en" sz="1437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Save</a:t>
            </a:r>
            <a:endParaRPr b="0" i="0" sz="1437" u="none" cap="none" strike="noStrike"/>
          </a:p>
        </p:txBody>
      </p:sp>
      <p:sp>
        <p:nvSpPr>
          <p:cNvPr id="303" name="Google Shape;303;p34"/>
          <p:cNvSpPr/>
          <p:nvPr/>
        </p:nvSpPr>
        <p:spPr>
          <a:xfrm>
            <a:off x="459872" y="4148881"/>
            <a:ext cx="24453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43"/>
              <a:buFont typeface="Heebo"/>
              <a:buNone/>
            </a:pPr>
            <a:r>
              <a:rPr i="0" lang="en" sz="1143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POST endpoint — explicitly adds store to user's saved list</a:t>
            </a:r>
            <a:endParaRPr i="0" sz="1143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3201258" y="2864988"/>
            <a:ext cx="2741400" cy="625200"/>
          </a:xfrm>
          <a:prstGeom prst="roundRect">
            <a:avLst>
              <a:gd fmla="val 48002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59725" lIns="59725" spcFirstLastPara="1" rIns="59725" wrap="square" tIns="5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5" name="Google Shape;30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0841" y="3021169"/>
            <a:ext cx="222220" cy="31246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4"/>
          <p:cNvSpPr/>
          <p:nvPr/>
        </p:nvSpPr>
        <p:spPr>
          <a:xfrm>
            <a:off x="3349430" y="3698387"/>
            <a:ext cx="18522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37"/>
              <a:buFont typeface="Crimson Pro"/>
              <a:buNone/>
            </a:pPr>
            <a:r>
              <a:rPr b="0" i="0" lang="en" sz="1437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List</a:t>
            </a:r>
            <a:endParaRPr b="0" i="0" sz="1437" u="none" cap="none" strike="noStrike"/>
          </a:p>
        </p:txBody>
      </p:sp>
      <p:sp>
        <p:nvSpPr>
          <p:cNvPr id="307" name="Google Shape;307;p34"/>
          <p:cNvSpPr/>
          <p:nvPr/>
        </p:nvSpPr>
        <p:spPr>
          <a:xfrm>
            <a:off x="3349430" y="4148881"/>
            <a:ext cx="24453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43"/>
              <a:buFont typeface="Heebo"/>
              <a:buNone/>
            </a:pPr>
            <a:r>
              <a:rPr i="0" lang="en" sz="1143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GET endpoint — retrieves all saved stores for current user</a:t>
            </a:r>
            <a:endParaRPr i="0" sz="1143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6090815" y="2864988"/>
            <a:ext cx="2741400" cy="625200"/>
          </a:xfrm>
          <a:prstGeom prst="roundRect">
            <a:avLst>
              <a:gd fmla="val 480029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59725" lIns="59725" spcFirstLastPara="1" rIns="59725" wrap="square" tIns="5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9" name="Google Shape;309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0399" y="3021169"/>
            <a:ext cx="222220" cy="31246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/>
          <p:nvPr/>
        </p:nvSpPr>
        <p:spPr>
          <a:xfrm>
            <a:off x="6238988" y="3698387"/>
            <a:ext cx="18522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437"/>
              <a:buFont typeface="Crimson Pro"/>
              <a:buNone/>
            </a:pPr>
            <a:r>
              <a:rPr b="0" i="0" lang="en" sz="1437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Unsave</a:t>
            </a:r>
            <a:endParaRPr b="0" i="0" sz="1437" u="none" cap="none" strike="noStrike"/>
          </a:p>
        </p:txBody>
      </p:sp>
      <p:sp>
        <p:nvSpPr>
          <p:cNvPr id="311" name="Google Shape;311;p34"/>
          <p:cNvSpPr/>
          <p:nvPr/>
        </p:nvSpPr>
        <p:spPr>
          <a:xfrm>
            <a:off x="6238988" y="4148881"/>
            <a:ext cx="24453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143"/>
              <a:buFont typeface="Heebo"/>
              <a:buNone/>
            </a:pPr>
            <a:r>
              <a:rPr i="0" lang="en" sz="1143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DELETE endpoint — cleanly removes entry, no toggle ambiguity</a:t>
            </a:r>
            <a:endParaRPr i="0" sz="1143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pic>
        <p:nvPicPr>
          <p:cNvPr id="312" name="Google Shape;312;p34" title="Screenshot 2026-02-26 at 12.18.25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8325" y="445023"/>
            <a:ext cx="4765625" cy="15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Code Snippet - Google Maps API Key</a:t>
            </a:r>
            <a:endParaRPr b="1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pic>
        <p:nvPicPr>
          <p:cNvPr id="318" name="Google Shape;318;p35" title="Screenshot 2026-02-26 at 2.56.2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499" y="1739325"/>
            <a:ext cx="4495776" cy="6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 title="Screenshot 2026-02-26 at 2.57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500" y="3011650"/>
            <a:ext cx="4546800" cy="117778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/>
          <p:nvPr/>
        </p:nvSpPr>
        <p:spPr>
          <a:xfrm>
            <a:off x="311700" y="1739325"/>
            <a:ext cx="2712000" cy="179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CCD7FF"/>
              </a:highlight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311700" y="1801800"/>
            <a:ext cx="27120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06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34"/>
              <a:buFont typeface="Crimson Pro Medium"/>
              <a:buChar char="●"/>
            </a:pPr>
            <a:r>
              <a:rPr lang="en" sz="1133">
                <a:solidFill>
                  <a:srgbClr val="0D0D0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Single Config Value Enables Map</a:t>
            </a:r>
            <a:endParaRPr sz="1133">
              <a:solidFill>
                <a:srgbClr val="0D0D0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06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34"/>
              <a:buFont typeface="Crimson Pro Medium"/>
              <a:buChar char="●"/>
            </a:pPr>
            <a:r>
              <a:rPr lang="en" sz="1133">
                <a:solidFill>
                  <a:srgbClr val="0D0D0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Public Repo, Key Hidden</a:t>
            </a:r>
            <a:endParaRPr sz="1133">
              <a:solidFill>
                <a:srgbClr val="0D0D0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06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34"/>
              <a:buFont typeface="Crimson Pro Medium"/>
              <a:buChar char="●"/>
            </a:pPr>
            <a:r>
              <a:rPr lang="en" sz="1133">
                <a:solidFill>
                  <a:srgbClr val="0D0D0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Team-Only Key Access</a:t>
            </a:r>
            <a:endParaRPr sz="1133">
              <a:solidFill>
                <a:srgbClr val="0D0D0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006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34"/>
              <a:buFont typeface="Crimson Pro Medium"/>
              <a:buChar char="●"/>
            </a:pPr>
            <a:r>
              <a:rPr lang="en" sz="1133">
                <a:solidFill>
                  <a:srgbClr val="0D0D0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Seperated Map Architecture</a:t>
            </a:r>
            <a:endParaRPr sz="1133">
              <a:solidFill>
                <a:srgbClr val="0D0D0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1965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34"/>
              <a:buChar char="●"/>
            </a:pPr>
            <a:r>
              <a:rPr lang="en" sz="1033">
                <a:solidFill>
                  <a:srgbClr val="0D0D0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resolveMapsApiKey()</a:t>
            </a:r>
            <a:r>
              <a:rPr lang="en" sz="1133">
                <a:solidFill>
                  <a:srgbClr val="0D0D0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 Loads Key</a:t>
            </a:r>
            <a:endParaRPr sz="1133">
              <a:solidFill>
                <a:srgbClr val="0D0D0D"/>
              </a:solidFill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Map Demo/Search Page</a:t>
            </a:r>
            <a:endParaRPr b="1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327" name="Google Shape;32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latin typeface="Crimson Pro Medium"/>
                <a:ea typeface="Crimson Pro Medium"/>
                <a:cs typeface="Crimson Pro Medium"/>
                <a:sym typeface="Crimson Pro Medium"/>
              </a:rPr>
              <a:t>Top of the Search page                                  Bottom of the Search page</a:t>
            </a:r>
            <a:endParaRPr sz="2000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pic>
        <p:nvPicPr>
          <p:cNvPr id="328" name="Google Shape;3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75" y="1872475"/>
            <a:ext cx="4436925" cy="2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225" y="1872475"/>
            <a:ext cx="4275925" cy="2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67775"/>
            <a:ext cx="5009943" cy="39563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52400" y="218550"/>
            <a:ext cx="4332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rgbClr val="152D47"/>
                </a:solidFill>
                <a:latin typeface="Crimson Pro"/>
                <a:ea typeface="Crimson Pro"/>
                <a:cs typeface="Crimson Pro"/>
                <a:sym typeface="Crimson Pro"/>
              </a:rPr>
              <a:t>Sprint 6: Milestones</a:t>
            </a:r>
            <a:endParaRPr sz="375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5380904" y="2354542"/>
            <a:ext cx="3180000" cy="1106400"/>
          </a:xfrm>
          <a:prstGeom prst="roundRect">
            <a:avLst>
              <a:gd fmla="val 2595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5595098" y="2568736"/>
            <a:ext cx="2391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50"/>
              <a:buFont typeface="Crimson Pro"/>
              <a:buNone/>
            </a:pPr>
            <a:r>
              <a:rPr b="0" i="0" lang="en" sz="1850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Frontend</a:t>
            </a:r>
            <a:endParaRPr b="0" i="0" sz="1850" u="none" cap="none" strike="noStrike"/>
          </a:p>
        </p:txBody>
      </p:sp>
      <p:sp>
        <p:nvSpPr>
          <p:cNvPr id="99" name="Google Shape;99;p17"/>
          <p:cNvSpPr/>
          <p:nvPr/>
        </p:nvSpPr>
        <p:spPr>
          <a:xfrm>
            <a:off x="5595098" y="2964500"/>
            <a:ext cx="27516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00"/>
              <a:buFont typeface="Heebo"/>
              <a:buNone/>
            </a:pPr>
            <a:r>
              <a:rPr lang="en" sz="1500">
                <a:latin typeface="Crimson Pro Medium"/>
                <a:ea typeface="Crimson Pro Medium"/>
                <a:cs typeface="Crimson Pro Medium"/>
                <a:sym typeface="Crimson Pro Medium"/>
              </a:rPr>
              <a:t>Pages tied to backend endpoints</a:t>
            </a:r>
            <a:endParaRPr i="0" sz="150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5380905" y="1067780"/>
            <a:ext cx="3180000" cy="1106400"/>
          </a:xfrm>
          <a:prstGeom prst="roundRect">
            <a:avLst>
              <a:gd fmla="val 2595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5595099" y="1281973"/>
            <a:ext cx="2391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50"/>
              <a:buFont typeface="Crimson Pro"/>
              <a:buNone/>
            </a:pPr>
            <a:r>
              <a:rPr i="0" lang="en" sz="1850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Backend</a:t>
            </a:r>
            <a:endParaRPr i="0" sz="185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5595099" y="1677737"/>
            <a:ext cx="27516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00"/>
              <a:buFont typeface="Heebo"/>
              <a:buNone/>
            </a:pPr>
            <a:r>
              <a:rPr lang="en" sz="1500">
                <a:latin typeface="Crimson Pro Medium"/>
                <a:ea typeface="Crimson Pro Medium"/>
                <a:cs typeface="Crimson Pro Medium"/>
                <a:sym typeface="Crimson Pro Medium"/>
              </a:rPr>
              <a:t>Controllers and core logic created</a:t>
            </a:r>
            <a:endParaRPr i="0" sz="150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380906" y="3641330"/>
            <a:ext cx="3180000" cy="1106400"/>
          </a:xfrm>
          <a:prstGeom prst="roundRect">
            <a:avLst>
              <a:gd fmla="val 2595" name="adj"/>
            </a:avLst>
          </a:prstGeom>
          <a:solidFill>
            <a:srgbClr val="FFFFFF"/>
          </a:solidFill>
          <a:ln cap="flat" cmpd="sng" w="2285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5595100" y="3855523"/>
            <a:ext cx="2391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850"/>
              <a:buFont typeface="Crimson Pro"/>
              <a:buNone/>
            </a:pPr>
            <a:r>
              <a:rPr lang="en" sz="185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Overall</a:t>
            </a:r>
            <a:endParaRPr i="0" sz="185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595100" y="4251287"/>
            <a:ext cx="27516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00"/>
              <a:buFont typeface="Heebo"/>
              <a:buNone/>
            </a:pPr>
            <a:r>
              <a:rPr lang="en" sz="1500">
                <a:latin typeface="Crimson Pro Medium"/>
                <a:ea typeface="Crimson Pro Medium"/>
                <a:cs typeface="Crimson Pro Medium"/>
                <a:sym typeface="Crimson Pro Medium"/>
              </a:rPr>
              <a:t>Application can now be stood up!</a:t>
            </a:r>
            <a:endParaRPr i="0" sz="150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311700" y="1333975"/>
            <a:ext cx="4397100" cy="2223000"/>
          </a:xfrm>
          <a:prstGeom prst="roundRect">
            <a:avLst>
              <a:gd fmla="val 140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4175" lIns="74175" spcFirstLastPara="1" rIns="74175" wrap="square" tIns="74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248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Project Structure &amp; Architecture</a:t>
            </a:r>
            <a:endParaRPr b="1"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425" y="1417000"/>
            <a:ext cx="4496700" cy="2187000"/>
          </a:xfrm>
          <a:prstGeom prst="rect">
            <a:avLst/>
          </a:prstGeom>
        </p:spPr>
        <p:txBody>
          <a:bodyPr anchorCtr="0" anchor="t" bIns="91950" lIns="91950" spcFirstLastPara="1" rIns="91950" wrap="square" tIns="91950">
            <a:normAutofit fontScale="55000" lnSpcReduction="20000"/>
          </a:bodyPr>
          <a:lstStyle/>
          <a:p>
            <a:pPr indent="-327684" lvl="0" marL="459788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rimson Pro Medium"/>
              <a:buChar char="●"/>
            </a:pPr>
            <a:r>
              <a:rPr lang="en" sz="2800">
                <a:latin typeface="Crimson Pro Medium"/>
                <a:ea typeface="Crimson Pro Medium"/>
                <a:cs typeface="Crimson Pro Medium"/>
                <a:sym typeface="Crimson Pro Medium"/>
              </a:rPr>
              <a:t>Use of several Java Modules rather than monolithic project. </a:t>
            </a:r>
            <a:endParaRPr sz="2800"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27684" lvl="0" marL="459788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rimson Pro Medium"/>
              <a:buChar char="●"/>
            </a:pPr>
            <a:r>
              <a:rPr lang="en" sz="2800">
                <a:latin typeface="Crimson Pro Medium"/>
                <a:ea typeface="Crimson Pro Medium"/>
                <a:cs typeface="Crimson Pro Medium"/>
                <a:sym typeface="Crimson Pro Medium"/>
              </a:rPr>
              <a:t>Separation of responsibility via services.</a:t>
            </a:r>
            <a:endParaRPr sz="2800"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-327684" lvl="0" marL="459788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rimson Pro Medium"/>
              <a:buChar char="●"/>
            </a:pPr>
            <a:r>
              <a:rPr lang="en" sz="2800">
                <a:latin typeface="Crimson Pro Medium"/>
                <a:ea typeface="Crimson Pro Medium"/>
                <a:cs typeface="Crimson Pro Medium"/>
                <a:sym typeface="Crimson Pro Medium"/>
              </a:rPr>
              <a:t>Decomposition into modular classes. </a:t>
            </a:r>
            <a:endParaRPr sz="2800">
              <a:latin typeface="Crimson Pro Medium"/>
              <a:ea typeface="Crimson Pro Medium"/>
              <a:cs typeface="Crimson Pro Medium"/>
              <a:sym typeface="Crimson Pro Medium"/>
            </a:endParaRPr>
          </a:p>
          <a:p>
            <a:pPr indent="0" lvl="0" marL="0" rtl="0" algn="l">
              <a:spcBef>
                <a:spcPts val="1207"/>
              </a:spcBef>
              <a:spcAft>
                <a:spcPts val="1207"/>
              </a:spcAft>
              <a:buNone/>
            </a:pPr>
            <a:r>
              <a:t/>
            </a:r>
            <a:endParaRPr sz="1810"/>
          </a:p>
        </p:txBody>
      </p:sp>
      <p:pic>
        <p:nvPicPr>
          <p:cNvPr id="113" name="Google Shape;113;p18" title="Screenshot 2026-02-27 at 8.24.3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689" y="1916450"/>
            <a:ext cx="2920611" cy="30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title="Screenshot 2026-02-27 at 8.24.1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700" y="672900"/>
            <a:ext cx="2920600" cy="114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 title="Screenshot 2026-02-27 at 8.25.55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706825"/>
            <a:ext cx="4397102" cy="12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311700" y="1333975"/>
            <a:ext cx="4372200" cy="3472500"/>
          </a:xfrm>
          <a:prstGeom prst="roundRect">
            <a:avLst>
              <a:gd fmla="val 140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3750" lIns="73750" spcFirstLastPara="1" rIns="73750" wrap="square" tIns="7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5"/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389400"/>
            <a:ext cx="67791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ts val="4005"/>
              <a:buFont typeface="Crimson Pro"/>
              <a:buNone/>
            </a:pPr>
            <a:r>
              <a:rPr b="1" lang="en" sz="3105">
                <a:solidFill>
                  <a:srgbClr val="152D47"/>
                </a:solidFill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Infrastructure Plan</a:t>
            </a:r>
            <a:endParaRPr b="1" sz="3105">
              <a:highlight>
                <a:srgbClr val="B3C3FF"/>
              </a:highlight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22" name="Google Shape;122;p19"/>
          <p:cNvSpPr/>
          <p:nvPr/>
        </p:nvSpPr>
        <p:spPr>
          <a:xfrm>
            <a:off x="577582" y="1535575"/>
            <a:ext cx="286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52D47"/>
              </a:buClr>
              <a:buSzPts val="1985"/>
              <a:buFont typeface="Crimson Pro"/>
              <a:buNone/>
            </a:pPr>
            <a:r>
              <a:rPr i="0" lang="en" sz="1985" u="none" cap="none" strike="noStrike">
                <a:solidFill>
                  <a:srgbClr val="152D47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Docker </a:t>
            </a:r>
            <a:r>
              <a:rPr lang="en" sz="1985">
                <a:solidFill>
                  <a:srgbClr val="152D47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Based</a:t>
            </a:r>
            <a:endParaRPr i="0" sz="1985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577582" y="2080882"/>
            <a:ext cx="4244400" cy="2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9448" lvl="0" marL="309448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79"/>
              <a:buFont typeface="Crimson Pro"/>
              <a:buChar char="•"/>
            </a:pPr>
            <a:r>
              <a:rPr lang="en" sz="1579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Containerization of application</a:t>
            </a:r>
            <a:endParaRPr sz="1579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09448" lvl="0" marL="309448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79"/>
              <a:buFont typeface="Crimson Pro"/>
              <a:buChar char="•"/>
            </a:pPr>
            <a:r>
              <a:rPr lang="en" sz="1579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Segregated services.</a:t>
            </a:r>
            <a:endParaRPr sz="1579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09448" lvl="0" marL="309448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79"/>
              <a:buFont typeface="Crimson Pro"/>
              <a:buChar char="•"/>
            </a:pPr>
            <a:r>
              <a:rPr lang="en" sz="1579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Easy deployment </a:t>
            </a:r>
            <a:r>
              <a:rPr lang="en" sz="1579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strategy</a:t>
            </a:r>
            <a:endParaRPr sz="1579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09448" lvl="0" marL="309448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79"/>
              <a:buFont typeface="Crimson Pro"/>
              <a:buChar char="•"/>
            </a:pPr>
            <a:r>
              <a:rPr i="0" lang="en" sz="1579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Verified service dependency order</a:t>
            </a:r>
            <a:endParaRPr i="0" sz="1579" u="none" cap="none" strike="noStrike">
              <a:latin typeface="Crimson Pro"/>
              <a:ea typeface="Crimson Pro"/>
              <a:cs typeface="Crimson Pro"/>
              <a:sym typeface="Crimson Pro"/>
            </a:endParaRPr>
          </a:p>
          <a:p>
            <a:pPr indent="-309448" lvl="0" marL="309448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79"/>
              <a:buFont typeface="Crimson Pro"/>
              <a:buChar char="•"/>
            </a:pPr>
            <a:r>
              <a:rPr i="0" lang="en" sz="1579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API waits for database readiness</a:t>
            </a:r>
            <a:endParaRPr i="0" sz="1579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4954601" y="3185275"/>
            <a:ext cx="3365700" cy="1621200"/>
          </a:xfrm>
          <a:prstGeom prst="roundRect">
            <a:avLst>
              <a:gd fmla="val 140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9450" lIns="79450" spcFirstLastPara="1" rIns="79450" wrap="square" tIns="7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5110322" y="3273945"/>
            <a:ext cx="466800" cy="454800"/>
          </a:xfrm>
          <a:prstGeom prst="roundRect">
            <a:avLst>
              <a:gd fmla="val 50000" name="adj"/>
            </a:avLst>
          </a:prstGeom>
          <a:solidFill>
            <a:srgbClr val="2150FE"/>
          </a:solidFill>
          <a:ln>
            <a:noFill/>
          </a:ln>
        </p:spPr>
        <p:txBody>
          <a:bodyPr anchorCtr="0" anchor="ctr" bIns="79450" lIns="79450" spcFirstLastPara="1" rIns="79450" wrap="square" tIns="7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677" y="3399011"/>
            <a:ext cx="210077" cy="204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5110322" y="3856252"/>
            <a:ext cx="19461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20"/>
              <a:buFont typeface="Crimson Pro"/>
              <a:buNone/>
            </a:pPr>
            <a:r>
              <a:rPr lang="en" sz="1520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Small Footprint </a:t>
            </a:r>
            <a:endParaRPr i="0" sz="152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110297" y="4143856"/>
            <a:ext cx="3054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216"/>
              <a:buFont typeface="Heebo"/>
              <a:buNone/>
            </a:pPr>
            <a:r>
              <a:rPr lang="en" sz="1416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A single cloud VM for deployment. </a:t>
            </a:r>
            <a:endParaRPr i="0" sz="1416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954603" y="1332905"/>
            <a:ext cx="3365700" cy="1664100"/>
          </a:xfrm>
          <a:prstGeom prst="roundRect">
            <a:avLst>
              <a:gd fmla="val 1403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79450" lIns="79450" spcFirstLastPara="1" rIns="79450" wrap="square" tIns="7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5110336" y="1423139"/>
            <a:ext cx="466800" cy="466800"/>
          </a:xfrm>
          <a:prstGeom prst="roundRect">
            <a:avLst>
              <a:gd fmla="val 17008272" name="adj"/>
            </a:avLst>
          </a:prstGeom>
          <a:solidFill>
            <a:srgbClr val="2150FE"/>
          </a:solidFill>
          <a:ln>
            <a:noFill/>
          </a:ln>
        </p:spPr>
        <p:txBody>
          <a:bodyPr anchorCtr="0" anchor="ctr" bIns="79450" lIns="79450" spcFirstLastPara="1" rIns="79450" wrap="square" tIns="7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1" name="Google Shape;1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8694" y="1548771"/>
            <a:ext cx="210061" cy="21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5110486" y="1955541"/>
            <a:ext cx="1945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520"/>
              <a:buFont typeface="Crimson Pro"/>
              <a:buNone/>
            </a:pPr>
            <a:r>
              <a:rPr i="0" lang="en" sz="1520" u="none" cap="none" strike="noStrike">
                <a:solidFill>
                  <a:srgbClr val="4C4C4D"/>
                </a:solidFill>
                <a:latin typeface="Crimson Pro Medium"/>
                <a:ea typeface="Crimson Pro Medium"/>
                <a:cs typeface="Crimson Pro Medium"/>
                <a:sym typeface="Crimson Pro Medium"/>
              </a:rPr>
              <a:t>Consistent Runtime</a:t>
            </a:r>
            <a:endParaRPr i="0" sz="1520" u="none" cap="none" strike="noStrike">
              <a:latin typeface="Crimson Pro Medium"/>
              <a:ea typeface="Crimson Pro Medium"/>
              <a:cs typeface="Crimson Pro Medium"/>
              <a:sym typeface="Crimson Pro Medium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5110311" y="2264444"/>
            <a:ext cx="30543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ts val="1216"/>
              <a:buFont typeface="Heebo"/>
              <a:buNone/>
            </a:pPr>
            <a:r>
              <a:rPr i="0" lang="en" sz="1216" u="none" cap="none" strike="noStrike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Same environment for every </a:t>
            </a:r>
            <a:r>
              <a:rPr lang="en" sz="1216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deployment, regardless of </a:t>
            </a:r>
            <a:r>
              <a:rPr lang="en" sz="1216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infrastructure</a:t>
            </a:r>
            <a:r>
              <a:rPr lang="en" sz="1216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provider.</a:t>
            </a:r>
            <a:endParaRPr i="0" sz="1216" u="none" cap="none" strike="noStrike">
              <a:latin typeface="Crimson Pro"/>
              <a:ea typeface="Crimson Pro"/>
              <a:cs typeface="Crimson Pro"/>
              <a:sym typeface="Crimson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CB8CA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0" y="0"/>
            <a:ext cx="9143771" cy="534924"/>
          </a:xfrm>
          <a:prstGeom prst="rect">
            <a:avLst/>
          </a:prstGeom>
          <a:solidFill>
            <a:srgbClr val="D5DBE5"/>
          </a:solidFill>
          <a:ln cap="flat" cmpd="sng" w="12700">
            <a:solidFill>
              <a:srgbClr val="1E1B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0" y="507492"/>
            <a:ext cx="9143771" cy="27432"/>
          </a:xfrm>
          <a:prstGeom prst="rect">
            <a:avLst/>
          </a:prstGeom>
          <a:solidFill>
            <a:srgbClr val="6C63FF"/>
          </a:solidFill>
          <a:ln cap="flat" cmpd="sng" w="12700">
            <a:solidFill>
              <a:srgbClr val="6C6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514350" y="123444"/>
            <a:ext cx="822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WrenchIT Frontend — Overview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514350" y="720090"/>
            <a:ext cx="8229600" cy="377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Docker-friendly React UI fully integrated with the backend API</a:t>
            </a:r>
            <a:r>
              <a:rPr lang="en" sz="12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69214" y="1231011"/>
            <a:ext cx="4251960" cy="1543050"/>
          </a:xfrm>
          <a:prstGeom prst="roundRect">
            <a:avLst>
              <a:gd fmla="val 16667" name="adj"/>
            </a:avLst>
          </a:prstGeom>
          <a:solidFill>
            <a:srgbClr val="242133"/>
          </a:solidFill>
          <a:ln cap="flat" cmpd="sng" w="12700">
            <a:solidFill>
              <a:srgbClr val="3A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514350" y="1234440"/>
            <a:ext cx="54864" cy="1543050"/>
          </a:xfrm>
          <a:prstGeom prst="rect">
            <a:avLst/>
          </a:prstGeom>
          <a:solidFill>
            <a:srgbClr val="6C63FF"/>
          </a:solidFill>
          <a:ln cap="flat" cmpd="sng" w="12700">
            <a:solidFill>
              <a:srgbClr val="6C6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85800" y="1385316"/>
            <a:ext cx="390906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 built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685800" y="1659636"/>
            <a:ext cx="3909060" cy="9944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Full UI page set (Home, Search, Shop Profile, Compare, Dashboards, Forms)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Reusable component system (cards, badges, stats, reviews)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Routing + shared Layout (Navbar/Footer)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API wiring via a centralized client layer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4912042" y="1213866"/>
            <a:ext cx="3826764" cy="1543050"/>
          </a:xfrm>
          <a:prstGeom prst="roundRect">
            <a:avLst>
              <a:gd fmla="val 16667" name="adj"/>
            </a:avLst>
          </a:prstGeom>
          <a:solidFill>
            <a:srgbClr val="242133"/>
          </a:solidFill>
          <a:ln cap="flat" cmpd="sng" w="12700">
            <a:solidFill>
              <a:srgbClr val="3A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4857179" y="1217295"/>
            <a:ext cx="54864" cy="1543050"/>
          </a:xfrm>
          <a:prstGeom prst="rect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4972050" y="1385316"/>
            <a:ext cx="3483864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 stack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972050" y="1659636"/>
            <a:ext cx="3483864" cy="9944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React + Vite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Bootstrap (structure) + custom theme (pixel accuracy)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Docker demo: Caddy serves dist + proxies /api → Spring Boot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• Git workflow: feature branch + PR, merge-safe changes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514350" y="2983230"/>
            <a:ext cx="8113014" cy="1748790"/>
          </a:xfrm>
          <a:prstGeom prst="roundRect">
            <a:avLst>
              <a:gd fmla="val 16667" name="adj"/>
            </a:avLst>
          </a:prstGeom>
          <a:solidFill>
            <a:srgbClr val="1E1B2E"/>
          </a:solidFill>
          <a:ln cap="flat" cmpd="sng" w="12700">
            <a:solidFill>
              <a:srgbClr val="3A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685800" y="3086100"/>
            <a:ext cx="77495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85800" y="3463290"/>
            <a:ext cx="2194560" cy="617220"/>
          </a:xfrm>
          <a:prstGeom prst="roundRect">
            <a:avLst>
              <a:gd fmla="val 16667" name="adj"/>
            </a:avLst>
          </a:prstGeom>
          <a:solidFill>
            <a:srgbClr val="242133"/>
          </a:solidFill>
          <a:ln cap="flat" cmpd="sng" w="12700">
            <a:solidFill>
              <a:srgbClr val="3A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685800" y="3463290"/>
            <a:ext cx="2194560" cy="41148"/>
          </a:xfrm>
          <a:prstGeom prst="rect">
            <a:avLst/>
          </a:prstGeom>
          <a:solidFill>
            <a:srgbClr val="6C63FF"/>
          </a:solidFill>
          <a:ln cap="flat" cmpd="sng" w="12700">
            <a:solidFill>
              <a:srgbClr val="6C6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822960" y="3586734"/>
            <a:ext cx="19202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React UI (Vite)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822960" y="3792474"/>
            <a:ext cx="192024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Pages + components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/api client layer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3257550" y="3463290"/>
            <a:ext cx="2194560" cy="617220"/>
          </a:xfrm>
          <a:prstGeom prst="roundRect">
            <a:avLst>
              <a:gd fmla="val 16667" name="adj"/>
            </a:avLst>
          </a:prstGeom>
          <a:solidFill>
            <a:srgbClr val="242133"/>
          </a:solidFill>
          <a:ln cap="flat" cmpd="sng" w="12700">
            <a:solidFill>
              <a:srgbClr val="3A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3257550" y="3463290"/>
            <a:ext cx="2194560" cy="41148"/>
          </a:xfrm>
          <a:prstGeom prst="rect">
            <a:avLst/>
          </a:prstGeom>
          <a:solidFill>
            <a:srgbClr val="FF8C42"/>
          </a:solidFill>
          <a:ln cap="flat" cmpd="sng" w="12700">
            <a:solidFill>
              <a:srgbClr val="FF8C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3394710" y="3586734"/>
            <a:ext cx="19202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Caddy (www)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394710" y="3792474"/>
            <a:ext cx="192024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Serves dist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Proxies /api/*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5829300" y="3463290"/>
            <a:ext cx="2194560" cy="617220"/>
          </a:xfrm>
          <a:prstGeom prst="roundRect">
            <a:avLst>
              <a:gd fmla="val 16667" name="adj"/>
            </a:avLst>
          </a:prstGeom>
          <a:solidFill>
            <a:srgbClr val="242133"/>
          </a:solidFill>
          <a:ln cap="flat" cmpd="sng" w="12700">
            <a:solidFill>
              <a:srgbClr val="3A36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5829300" y="3463290"/>
            <a:ext cx="2194560" cy="4114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5966460" y="3586734"/>
            <a:ext cx="19202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Spring Boot API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5966460" y="3792474"/>
            <a:ext cx="192024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Stores + reviews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Auth (toggle)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20"/>
          <p:cNvCxnSpPr/>
          <p:nvPr/>
        </p:nvCxnSpPr>
        <p:spPr>
          <a:xfrm>
            <a:off x="2880360" y="3771900"/>
            <a:ext cx="377190" cy="0"/>
          </a:xfrm>
          <a:prstGeom prst="straightConnector1">
            <a:avLst/>
          </a:prstGeom>
          <a:noFill/>
          <a:ln cap="flat" cmpd="sng" w="25400">
            <a:solidFill>
              <a:srgbClr val="C5C3D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5452110" y="3771900"/>
            <a:ext cx="377190" cy="0"/>
          </a:xfrm>
          <a:prstGeom prst="straightConnector1">
            <a:avLst/>
          </a:prstGeom>
          <a:noFill/>
          <a:ln cap="flat" cmpd="sng" w="25400">
            <a:solidFill>
              <a:srgbClr val="C5C3D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" name="Google Shape;167;p20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0F0D1A"/>
          </a:solidFill>
          <a:ln cap="flat" cmpd="sng" w="12700">
            <a:solidFill>
              <a:srgbClr val="0F0D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411480" y="4937760"/>
            <a:ext cx="58293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COMP3059 Capstone — WrenchIT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6240780" y="4937760"/>
            <a:ext cx="246888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5C3DA"/>
              </a:buClr>
              <a:buSzPts val="800"/>
              <a:buFont typeface="Calibri"/>
              <a:buNone/>
            </a:pPr>
            <a:r>
              <a:rPr lang="en" sz="800">
                <a:solidFill>
                  <a:srgbClr val="C5C3DA"/>
                </a:solidFill>
                <a:latin typeface="Calibri"/>
                <a:ea typeface="Calibri"/>
                <a:cs typeface="Calibri"/>
                <a:sym typeface="Calibri"/>
              </a:rPr>
              <a:t>Frontend (Hossein)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API-Driven UI</a:t>
            </a:r>
            <a:endParaRPr b="1"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311700" y="1152475"/>
            <a:ext cx="3298200" cy="2899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rimson Pro"/>
                <a:ea typeface="Crimson Pro"/>
                <a:cs typeface="Crimson Pro"/>
                <a:sym typeface="Crimson Pro"/>
              </a:rPr>
              <a:t>The frontend sends search and filter requests to the backend and dynamically renders the returned results.</a:t>
            </a:r>
            <a:endParaRPr sz="1500">
              <a:latin typeface="Crimson Pro"/>
              <a:ea typeface="Crimson Pro"/>
              <a:cs typeface="Crimson Pro"/>
              <a:sym typeface="Crimson Pro"/>
            </a:endParaRPr>
          </a:p>
          <a:p>
            <a:pPr indent="-28797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Char char="●"/>
            </a:pPr>
            <a:r>
              <a:rPr lang="en" sz="1500">
                <a:latin typeface="Crimson Pro"/>
                <a:ea typeface="Crimson Pro"/>
                <a:cs typeface="Crimson Pro"/>
                <a:sym typeface="Crimson Pro"/>
              </a:rPr>
              <a:t>No local dataset filtering</a:t>
            </a:r>
            <a:endParaRPr sz="1500">
              <a:latin typeface="Crimson Pro"/>
              <a:ea typeface="Crimson Pro"/>
              <a:cs typeface="Crimson Pro"/>
              <a:sym typeface="Crimson Pro"/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Char char="●"/>
            </a:pPr>
            <a:r>
              <a:rPr lang="en" sz="1500">
                <a:latin typeface="Crimson Pro"/>
                <a:ea typeface="Crimson Pro"/>
                <a:cs typeface="Crimson Pro"/>
                <a:sym typeface="Crimson Pro"/>
              </a:rPr>
              <a:t>URL reflects filters and pagination</a:t>
            </a:r>
            <a:endParaRPr sz="1500">
              <a:latin typeface="Crimson Pro"/>
              <a:ea typeface="Crimson Pro"/>
              <a:cs typeface="Crimson Pro"/>
              <a:sym typeface="Crimson Pro"/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Char char="●"/>
            </a:pPr>
            <a:r>
              <a:rPr lang="en" sz="1500">
                <a:latin typeface="Crimson Pro"/>
                <a:ea typeface="Crimson Pro"/>
                <a:cs typeface="Crimson Pro"/>
                <a:sym typeface="Crimson Pro"/>
              </a:rPr>
              <a:t>Server controls sorting and search logic</a:t>
            </a:r>
            <a:endParaRPr sz="15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Crimson Pro"/>
                <a:ea typeface="Crimson Pro"/>
                <a:cs typeface="Crimson Pro"/>
                <a:sym typeface="Crimson Pro"/>
              </a:rPr>
              <a:t>This ensures consistency between the UI and backend data.</a:t>
            </a:r>
            <a:endParaRPr sz="15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1" title="Screenshot 2026-02-24 2258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875" y="315850"/>
            <a:ext cx="2450932" cy="21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 title="Screenshot 2026-02-27 1212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800" y="2994950"/>
            <a:ext cx="5548650" cy="200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Role-Based Structure</a:t>
            </a:r>
            <a:endParaRPr b="1"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11700" y="1152475"/>
            <a:ext cx="44067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rimson Pro"/>
                <a:ea typeface="Crimson Pro"/>
                <a:cs typeface="Crimson Pro"/>
                <a:sym typeface="Crimson Pro"/>
              </a:rPr>
              <a:t>The frontend separates features by user role while maintaining a shared layout and navigation system.</a:t>
            </a:r>
            <a:endParaRPr sz="14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B3C3FF"/>
                </a:highlight>
                <a:latin typeface="Crimson Pro"/>
                <a:ea typeface="Crimson Pro"/>
                <a:cs typeface="Crimson Pro"/>
                <a:sym typeface="Crimson Pro"/>
              </a:rPr>
              <a:t>User</a:t>
            </a:r>
            <a:endParaRPr sz="14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Crimson Pro"/>
                <a:ea typeface="Crimson Pro"/>
                <a:cs typeface="Crimson Pro"/>
                <a:sym typeface="Crimson Pro"/>
              </a:rPr>
              <a:t> </a:t>
            </a:r>
            <a:r>
              <a:rPr lang="en" sz="1400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Mechanic </a:t>
            </a:r>
            <a:endParaRPr sz="14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Shop Owner</a:t>
            </a:r>
            <a:endParaRPr sz="1400"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Admin</a:t>
            </a:r>
            <a:endParaRPr sz="1400"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rimson Pro"/>
                <a:ea typeface="Crimson Pro"/>
                <a:cs typeface="Crimson Pro"/>
                <a:sym typeface="Crimson Pro"/>
              </a:rPr>
              <a:t>Each role operates in its own module and is ready for secure access control via </a:t>
            </a:r>
            <a:r>
              <a:rPr lang="en" sz="1400">
                <a:highlight>
                  <a:srgbClr val="F2EEEE"/>
                </a:highlight>
                <a:latin typeface="Crimson Pro"/>
                <a:ea typeface="Crimson Pro"/>
                <a:cs typeface="Crimson Pro"/>
                <a:sym typeface="Crimson Pro"/>
              </a:rPr>
              <a:t>Keycloak.</a:t>
            </a:r>
            <a:endParaRPr sz="1400">
              <a:highlight>
                <a:srgbClr val="F2EEEE"/>
              </a:highlight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2" title="Screenshot 2026-02-24 2259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25" y="1152475"/>
            <a:ext cx="3027225" cy="29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247500" y="26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2D47"/>
                </a:solidFill>
                <a:highlight>
                  <a:srgbClr val="CCD7FF"/>
                </a:highlight>
                <a:latin typeface="Crimson Pro"/>
                <a:ea typeface="Crimson Pro"/>
                <a:cs typeface="Crimson Pro"/>
                <a:sym typeface="Crimson Pro"/>
              </a:rPr>
              <a:t>Database Architecture &amp; Migration Strategy</a:t>
            </a:r>
            <a:endParaRPr b="1">
              <a:solidFill>
                <a:srgbClr val="152D47"/>
              </a:solidFill>
              <a:highlight>
                <a:srgbClr val="CCD7FF"/>
              </a:highlight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247500" y="1505675"/>
            <a:ext cx="362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18645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4C4C4D"/>
              </a:buClr>
              <a:buSzPct val="100000"/>
              <a:buFont typeface="Crimson Pro"/>
              <a:buChar char="●"/>
            </a:pPr>
            <a:r>
              <a:rPr lang="en" sz="202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PostgreSQL (Dockerized Environment)</a:t>
            </a:r>
            <a:endParaRPr sz="2025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1864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ct val="100000"/>
              <a:buFont typeface="Crimson Pro"/>
              <a:buChar char="●"/>
            </a:pPr>
            <a:r>
              <a:rPr lang="en" sz="202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Flyway Versioned Migrations (v1 → v27)</a:t>
            </a:r>
            <a:endParaRPr sz="2025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1864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ct val="100000"/>
              <a:buFont typeface="Crimson Pro"/>
              <a:buChar char="●"/>
            </a:pPr>
            <a:r>
              <a:rPr lang="en" sz="202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Schema-First Design Approach</a:t>
            </a:r>
            <a:endParaRPr sz="2025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1864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ct val="100000"/>
              <a:buFont typeface="Crimson Pro"/>
              <a:buChar char="●"/>
            </a:pPr>
            <a:r>
              <a:rPr lang="en" sz="202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Idempotent Seed Data for Demo Stability</a:t>
            </a:r>
            <a:endParaRPr sz="2025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1864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ct val="100000"/>
              <a:buFont typeface="Crimson Pro"/>
              <a:buChar char="●"/>
            </a:pPr>
            <a:r>
              <a:rPr lang="en" sz="202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Indexed Query Optimization</a:t>
            </a:r>
            <a:endParaRPr sz="2025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-31864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D"/>
              </a:buClr>
              <a:buSzPct val="100000"/>
              <a:buFont typeface="Crimson Pro"/>
              <a:buChar char="●"/>
            </a:pPr>
            <a:r>
              <a:rPr lang="en" sz="2025">
                <a:solidFill>
                  <a:srgbClr val="4C4C4D"/>
                </a:solidFill>
                <a:latin typeface="Crimson Pro"/>
                <a:ea typeface="Crimson Pro"/>
                <a:cs typeface="Crimson Pro"/>
                <a:sym typeface="Crimson Pro"/>
              </a:rPr>
              <a:t> View-Based API Abstraction</a:t>
            </a:r>
            <a:endParaRPr sz="2025">
              <a:solidFill>
                <a:srgbClr val="4C4C4D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 sz="13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</a:br>
            <a:br>
              <a:rPr b="1" lang="en" sz="1300">
                <a:solidFill>
                  <a:schemeClr val="dk1"/>
                </a:solidFill>
                <a:latin typeface="Crimson Pro"/>
                <a:ea typeface="Crimson Pro"/>
                <a:cs typeface="Crimson Pro"/>
                <a:sym typeface="Crimson Pro"/>
              </a:rPr>
            </a:br>
            <a:endParaRPr sz="2000">
              <a:latin typeface="Crimson Pro"/>
              <a:ea typeface="Crimson Pro"/>
              <a:cs typeface="Crimson Pro"/>
              <a:sym typeface="Crimson Pro"/>
            </a:endParaRPr>
          </a:p>
        </p:txBody>
      </p:sp>
      <p:pic>
        <p:nvPicPr>
          <p:cNvPr id="191" name="Google Shape;191;p23" title="e0925be49d22f1b1dff96388197b28e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900" y="1170125"/>
            <a:ext cx="494439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